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26" r:id="rId2"/>
    <p:sldId id="327" r:id="rId3"/>
    <p:sldId id="260" r:id="rId4"/>
    <p:sldId id="274" r:id="rId5"/>
    <p:sldId id="264" r:id="rId6"/>
    <p:sldId id="310" r:id="rId7"/>
    <p:sldId id="265" r:id="rId8"/>
    <p:sldId id="328" r:id="rId9"/>
    <p:sldId id="303" r:id="rId10"/>
    <p:sldId id="313" r:id="rId11"/>
    <p:sldId id="321" r:id="rId12"/>
    <p:sldId id="275" r:id="rId13"/>
    <p:sldId id="322" r:id="rId14"/>
    <p:sldId id="323" r:id="rId15"/>
    <p:sldId id="325" r:id="rId16"/>
    <p:sldId id="283" r:id="rId17"/>
    <p:sldId id="324" r:id="rId18"/>
    <p:sldId id="312" r:id="rId19"/>
    <p:sldId id="288" r:id="rId20"/>
    <p:sldId id="286"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68739" autoAdjust="0"/>
  </p:normalViewPr>
  <p:slideViewPr>
    <p:cSldViewPr>
      <p:cViewPr varScale="1">
        <p:scale>
          <a:sx n="79" d="100"/>
          <a:sy n="79" d="100"/>
        </p:scale>
        <p:origin x="-254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4" d="100"/>
          <a:sy n="74" d="100"/>
        </p:scale>
        <p:origin x="-315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378894-0186-437A-8B6D-599E6F4F1EF8}"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US"/>
        </a:p>
      </dgm:t>
    </dgm:pt>
    <dgm:pt modelId="{18689CBF-BF90-4953-9426-DF6293DA2A6E}">
      <dgm:prSet/>
      <dgm:spPr/>
      <dgm:t>
        <a:bodyPr/>
        <a:lstStyle/>
        <a:p>
          <a:pPr algn="ctr" rtl="0"/>
          <a:r>
            <a:rPr lang="en-US" dirty="0" smtClean="0"/>
            <a:t>How to Contact Us</a:t>
          </a:r>
          <a:endParaRPr lang="en-US" dirty="0"/>
        </a:p>
      </dgm:t>
    </dgm:pt>
    <dgm:pt modelId="{F5575082-CF68-436A-A618-628700D40747}" type="parTrans" cxnId="{6107F588-F319-4D0C-B5C9-1813E086EBC2}">
      <dgm:prSet/>
      <dgm:spPr/>
      <dgm:t>
        <a:bodyPr/>
        <a:lstStyle/>
        <a:p>
          <a:endParaRPr lang="en-US"/>
        </a:p>
      </dgm:t>
    </dgm:pt>
    <dgm:pt modelId="{5BD6CD49-F8BF-435A-8698-D662F083DB89}" type="sibTrans" cxnId="{6107F588-F319-4D0C-B5C9-1813E086EBC2}">
      <dgm:prSet/>
      <dgm:spPr/>
      <dgm:t>
        <a:bodyPr/>
        <a:lstStyle/>
        <a:p>
          <a:endParaRPr lang="en-US"/>
        </a:p>
      </dgm:t>
    </dgm:pt>
    <dgm:pt modelId="{043D7D3B-42CD-46D2-9504-57A39504127A}" type="pres">
      <dgm:prSet presAssocID="{01378894-0186-437A-8B6D-599E6F4F1EF8}" presName="linear" presStyleCnt="0">
        <dgm:presLayoutVars>
          <dgm:animLvl val="lvl"/>
          <dgm:resizeHandles val="exact"/>
        </dgm:presLayoutVars>
      </dgm:prSet>
      <dgm:spPr/>
      <dgm:t>
        <a:bodyPr/>
        <a:lstStyle/>
        <a:p>
          <a:endParaRPr lang="en-US"/>
        </a:p>
      </dgm:t>
    </dgm:pt>
    <dgm:pt modelId="{37B9CBAC-FFA9-4E49-ADB0-FDC37024131A}" type="pres">
      <dgm:prSet presAssocID="{18689CBF-BF90-4953-9426-DF6293DA2A6E}" presName="parentText" presStyleLbl="node1" presStyleIdx="0" presStyleCnt="1">
        <dgm:presLayoutVars>
          <dgm:chMax val="0"/>
          <dgm:bulletEnabled val="1"/>
        </dgm:presLayoutVars>
      </dgm:prSet>
      <dgm:spPr/>
      <dgm:t>
        <a:bodyPr/>
        <a:lstStyle/>
        <a:p>
          <a:endParaRPr lang="en-US"/>
        </a:p>
      </dgm:t>
    </dgm:pt>
  </dgm:ptLst>
  <dgm:cxnLst>
    <dgm:cxn modelId="{8159CBC5-B9AA-4DDD-98A1-4F4A2B1A435A}" type="presOf" srcId="{18689CBF-BF90-4953-9426-DF6293DA2A6E}" destId="{37B9CBAC-FFA9-4E49-ADB0-FDC37024131A}" srcOrd="0" destOrd="0" presId="urn:microsoft.com/office/officeart/2005/8/layout/vList2"/>
    <dgm:cxn modelId="{6107F588-F319-4D0C-B5C9-1813E086EBC2}" srcId="{01378894-0186-437A-8B6D-599E6F4F1EF8}" destId="{18689CBF-BF90-4953-9426-DF6293DA2A6E}" srcOrd="0" destOrd="0" parTransId="{F5575082-CF68-436A-A618-628700D40747}" sibTransId="{5BD6CD49-F8BF-435A-8698-D662F083DB89}"/>
    <dgm:cxn modelId="{EB4BB96F-4F05-4B0A-8521-D3E504BCF62D}" type="presOf" srcId="{01378894-0186-437A-8B6D-599E6F4F1EF8}" destId="{043D7D3B-42CD-46D2-9504-57A39504127A}" srcOrd="0" destOrd="0" presId="urn:microsoft.com/office/officeart/2005/8/layout/vList2"/>
    <dgm:cxn modelId="{F22AF398-8177-4490-ABE7-A9178A424D75}" type="presParOf" srcId="{043D7D3B-42CD-46D2-9504-57A39504127A}" destId="{37B9CBAC-FFA9-4E49-ADB0-FDC37024131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9CBAC-FFA9-4E49-ADB0-FDC37024131A}">
      <dsp:nvSpPr>
        <dsp:cNvPr id="0" name=""/>
        <dsp:cNvSpPr/>
      </dsp:nvSpPr>
      <dsp:spPr>
        <a:xfrm>
          <a:off x="0" y="7852"/>
          <a:ext cx="8229600" cy="112729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en-US" sz="4700" kern="1200" dirty="0" smtClean="0"/>
            <a:t>How to Contact Us</a:t>
          </a:r>
          <a:endParaRPr lang="en-US" sz="4700" kern="1200" dirty="0"/>
        </a:p>
      </dsp:txBody>
      <dsp:txXfrm>
        <a:off x="55030" y="62882"/>
        <a:ext cx="8119540" cy="10172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002A785-D15D-4E4C-8034-0C46D01F016A}" type="datetimeFigureOut">
              <a:rPr lang="en-US" smtClean="0"/>
              <a:t>1/31/2018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8BBDDB7-3A54-4323-A3B7-F81187F24199}" type="slidenum">
              <a:rPr lang="en-US" smtClean="0"/>
              <a:t>‹#›</a:t>
            </a:fld>
            <a:endParaRPr lang="en-US"/>
          </a:p>
        </p:txBody>
      </p:sp>
    </p:spTree>
    <p:extLst>
      <p:ext uri="{BB962C8B-B14F-4D97-AF65-F5344CB8AC3E}">
        <p14:creationId xmlns:p14="http://schemas.microsoft.com/office/powerpoint/2010/main" val="2530880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CC7BB44-114B-46AE-94DC-0985053D8D53}" type="datetimeFigureOut">
              <a:rPr lang="en-US" smtClean="0"/>
              <a:t>1/31/2018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2C005DC-11AB-49D3-9471-91808504D709}" type="slidenum">
              <a:rPr lang="en-US" smtClean="0"/>
              <a:t>‹#›</a:t>
            </a:fld>
            <a:endParaRPr lang="en-US"/>
          </a:p>
        </p:txBody>
      </p:sp>
    </p:spTree>
    <p:extLst>
      <p:ext uri="{BB962C8B-B14F-4D97-AF65-F5344CB8AC3E}">
        <p14:creationId xmlns:p14="http://schemas.microsoft.com/office/powerpoint/2010/main" val="2400668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“120,000 Free Lesson Plans in Less</a:t>
            </a:r>
            <a:r>
              <a:rPr lang="en-US" baseline="0" dirty="0" smtClean="0"/>
              <a:t> Than an Hour!”   Introduction of Karen Karst-Hoskins and Nancy Maldonado.</a:t>
            </a:r>
            <a:endParaRPr lang="en-US" dirty="0"/>
          </a:p>
        </p:txBody>
      </p:sp>
      <p:sp>
        <p:nvSpPr>
          <p:cNvPr id="4" name="Slide Number Placeholder 3"/>
          <p:cNvSpPr>
            <a:spLocks noGrp="1"/>
          </p:cNvSpPr>
          <p:nvPr>
            <p:ph type="sldNum" sz="quarter" idx="10"/>
          </p:nvPr>
        </p:nvSpPr>
        <p:spPr/>
        <p:txBody>
          <a:bodyPr/>
          <a:lstStyle/>
          <a:p>
            <a:fld id="{72C005DC-11AB-49D3-9471-91808504D709}" type="slidenum">
              <a:rPr lang="en-US" smtClean="0"/>
              <a:t>1</a:t>
            </a:fld>
            <a:endParaRPr lang="en-US"/>
          </a:p>
        </p:txBody>
      </p:sp>
    </p:spTree>
    <p:extLst>
      <p:ext uri="{BB962C8B-B14F-4D97-AF65-F5344CB8AC3E}">
        <p14:creationId xmlns:p14="http://schemas.microsoft.com/office/powerpoint/2010/main" val="2972326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a:t>
            </a:r>
            <a:r>
              <a:rPr lang="en-US" b="1" dirty="0"/>
              <a:t>: DPLA Primary Sources Collection</a:t>
            </a:r>
            <a:r>
              <a:rPr lang="en-US" dirty="0"/>
              <a:t>)</a:t>
            </a:r>
          </a:p>
          <a:p>
            <a:endParaRPr lang="en-US" b="1" dirty="0"/>
          </a:p>
          <a:p>
            <a:r>
              <a:rPr lang="en-US" b="1" dirty="0"/>
              <a:t>Digital Public Library of America (DPLA) Primary Source Sets </a:t>
            </a:r>
            <a:r>
              <a:rPr lang="en-US" dirty="0"/>
              <a:t>are designed to help students develop critical thinking skills by exploring topics in history, literature, and culture through primary sources. </a:t>
            </a:r>
          </a:p>
          <a:p>
            <a:pPr marL="174708" indent="-174708">
              <a:buFont typeface="Arial" panose="020B0604020202020204" pitchFamily="34" charset="0"/>
              <a:buChar char="•"/>
            </a:pPr>
            <a:r>
              <a:rPr lang="en-US" dirty="0"/>
              <a:t>Drawing online materials from libraries, archives, and museums across the United States, the sets use letters, photographs, posters, oral histories, video clips, sheet music, and more. </a:t>
            </a:r>
          </a:p>
          <a:p>
            <a:pPr marL="174708" indent="-174708">
              <a:buFont typeface="Arial" panose="020B0604020202020204" pitchFamily="34" charset="0"/>
              <a:buChar char="•"/>
            </a:pPr>
            <a:r>
              <a:rPr lang="en-US" dirty="0"/>
              <a:t>Each set includes a topic overview, ten to fifteen primary sources, links to related resources, and a teaching guide. </a:t>
            </a:r>
          </a:p>
          <a:p>
            <a:pPr marL="174708" indent="-174708">
              <a:buFont typeface="Arial" panose="020B0604020202020204" pitchFamily="34" charset="0"/>
              <a:buChar char="•"/>
            </a:pPr>
            <a:r>
              <a:rPr lang="en-US" dirty="0"/>
              <a:t>These sets were created and reviewed by the teachers on the DPLA's Education Advisory Committee.  </a:t>
            </a:r>
          </a:p>
        </p:txBody>
      </p:sp>
      <p:sp>
        <p:nvSpPr>
          <p:cNvPr id="4" name="Slide Number Placeholder 3"/>
          <p:cNvSpPr>
            <a:spLocks noGrp="1"/>
          </p:cNvSpPr>
          <p:nvPr>
            <p:ph type="sldNum" sz="quarter" idx="10"/>
          </p:nvPr>
        </p:nvSpPr>
        <p:spPr/>
        <p:txBody>
          <a:bodyPr/>
          <a:lstStyle/>
          <a:p>
            <a:fld id="{72C005DC-11AB-49D3-9471-91808504D709}" type="slidenum">
              <a:rPr lang="en-US" smtClean="0"/>
              <a:t>10</a:t>
            </a:fld>
            <a:endParaRPr lang="en-US"/>
          </a:p>
        </p:txBody>
      </p:sp>
    </p:spTree>
    <p:extLst>
      <p:ext uri="{BB962C8B-B14F-4D97-AF65-F5344CB8AC3E}">
        <p14:creationId xmlns:p14="http://schemas.microsoft.com/office/powerpoint/2010/main" val="1628908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Tahoma" panose="020B0604030504040204" pitchFamily="34" charset="0"/>
                <a:ea typeface="Tahoma" panose="020B0604030504040204" pitchFamily="34" charset="0"/>
                <a:cs typeface="Tahoma" panose="020B0604030504040204" pitchFamily="34" charset="0"/>
              </a:rPr>
              <a:t>(</a:t>
            </a:r>
            <a:r>
              <a:rPr lang="en-US" sz="1000" b="1" dirty="0">
                <a:latin typeface="Tahoma" panose="020B0604030504040204" pitchFamily="34" charset="0"/>
                <a:ea typeface="Tahoma" panose="020B0604030504040204" pitchFamily="34" charset="0"/>
                <a:cs typeface="Tahoma" panose="020B0604030504040204" pitchFamily="34" charset="0"/>
              </a:rPr>
              <a:t>Search: National Archives</a:t>
            </a:r>
            <a:r>
              <a:rPr lang="en-US" sz="1000" dirty="0">
                <a:latin typeface="Tahoma" panose="020B0604030504040204" pitchFamily="34" charset="0"/>
                <a:ea typeface="Tahoma" panose="020B0604030504040204" pitchFamily="34" charset="0"/>
                <a:cs typeface="Tahoma" panose="020B0604030504040204" pitchFamily="34" charset="0"/>
              </a:rPr>
              <a:t>) </a:t>
            </a:r>
          </a:p>
          <a:p>
            <a:r>
              <a:rPr lang="en-US" sz="1000" dirty="0">
                <a:latin typeface="Tahoma" panose="020B0604030504040204" pitchFamily="34" charset="0"/>
                <a:ea typeface="Tahoma" panose="020B0604030504040204" pitchFamily="34" charset="0"/>
                <a:cs typeface="Tahoma" panose="020B0604030504040204" pitchFamily="34" charset="0"/>
              </a:rPr>
              <a:t>PBS </a:t>
            </a:r>
            <a:r>
              <a:rPr lang="en-US" sz="1000" dirty="0" err="1">
                <a:latin typeface="Tahoma" panose="020B0604030504040204" pitchFamily="34" charset="0"/>
                <a:ea typeface="Tahoma" panose="020B0604030504040204" pitchFamily="34" charset="0"/>
                <a:cs typeface="Tahoma" panose="020B0604030504040204" pitchFamily="34" charset="0"/>
              </a:rPr>
              <a:t>LearningMedia</a:t>
            </a:r>
            <a:r>
              <a:rPr lang="en-US" sz="1000" dirty="0">
                <a:latin typeface="Tahoma" panose="020B0604030504040204" pitchFamily="34" charset="0"/>
                <a:ea typeface="Tahoma" panose="020B0604030504040204" pitchFamily="34" charset="0"/>
                <a:cs typeface="Tahoma" panose="020B0604030504040204" pitchFamily="34" charset="0"/>
              </a:rPr>
              <a:t> contains primary documents through the National Archives . Access the online tool </a:t>
            </a:r>
            <a:r>
              <a:rPr lang="en-US" sz="1000" i="1" dirty="0">
                <a:latin typeface="Tahoma" panose="020B0604030504040204" pitchFamily="34" charset="0"/>
                <a:ea typeface="Tahoma" panose="020B0604030504040204" pitchFamily="34" charset="0"/>
                <a:cs typeface="Tahoma" panose="020B0604030504040204" pitchFamily="34" charset="0"/>
              </a:rPr>
              <a:t>Docs Teach </a:t>
            </a:r>
            <a:r>
              <a:rPr lang="en-US" sz="1000" dirty="0">
                <a:latin typeface="Tahoma" panose="020B0604030504040204" pitchFamily="34" charset="0"/>
                <a:ea typeface="Tahoma" panose="020B0604030504040204" pitchFamily="34" charset="0"/>
                <a:cs typeface="Tahoma" panose="020B0604030504040204" pitchFamily="34" charset="0"/>
              </a:rPr>
              <a:t>for teaching with documents </a:t>
            </a:r>
            <a:r>
              <a:rPr lang="en-US" sz="1000" dirty="0" smtClean="0">
                <a:latin typeface="Tahoma" panose="020B0604030504040204" pitchFamily="34" charset="0"/>
                <a:ea typeface="Tahoma" panose="020B0604030504040204" pitchFamily="34" charset="0"/>
                <a:cs typeface="Tahoma" panose="020B0604030504040204" pitchFamily="34" charset="0"/>
              </a:rPr>
              <a:t>as </a:t>
            </a:r>
            <a:r>
              <a:rPr lang="en-US" sz="1000" dirty="0">
                <a:latin typeface="Tahoma" panose="020B0604030504040204" pitchFamily="34" charset="0"/>
                <a:ea typeface="Tahoma" panose="020B0604030504040204" pitchFamily="34" charset="0"/>
                <a:cs typeface="Tahoma" panose="020B0604030504040204" pitchFamily="34" charset="0"/>
              </a:rPr>
              <a:t>presented from the </a:t>
            </a:r>
            <a:r>
              <a:rPr lang="en-US" sz="1000" dirty="0" smtClean="0">
                <a:latin typeface="Tahoma" panose="020B0604030504040204" pitchFamily="34" charset="0"/>
                <a:ea typeface="Tahoma" panose="020B0604030504040204" pitchFamily="34" charset="0"/>
                <a:cs typeface="Tahoma" panose="020B0604030504040204" pitchFamily="34" charset="0"/>
              </a:rPr>
              <a:t>National </a:t>
            </a:r>
            <a:r>
              <a:rPr lang="en-US" sz="1000" dirty="0">
                <a:latin typeface="Tahoma" panose="020B0604030504040204" pitchFamily="34" charset="0"/>
                <a:ea typeface="Tahoma" panose="020B0604030504040204" pitchFamily="34" charset="0"/>
                <a:cs typeface="Tahoma" panose="020B0604030504040204" pitchFamily="34" charset="0"/>
              </a:rPr>
              <a:t>Archives.</a:t>
            </a:r>
          </a:p>
        </p:txBody>
      </p:sp>
      <p:sp>
        <p:nvSpPr>
          <p:cNvPr id="4" name="Slide Number Placeholder 3"/>
          <p:cNvSpPr>
            <a:spLocks noGrp="1"/>
          </p:cNvSpPr>
          <p:nvPr>
            <p:ph type="sldNum" sz="quarter" idx="10"/>
          </p:nvPr>
        </p:nvSpPr>
        <p:spPr/>
        <p:txBody>
          <a:bodyPr/>
          <a:lstStyle/>
          <a:p>
            <a:fld id="{74DAFD8F-3E5E-4850-AF79-02ECAD5B915F}" type="slidenum">
              <a:rPr lang="en-US" smtClean="0"/>
              <a:t>11</a:t>
            </a:fld>
            <a:endParaRPr lang="en-US"/>
          </a:p>
        </p:txBody>
      </p:sp>
    </p:spTree>
    <p:extLst>
      <p:ext uri="{BB962C8B-B14F-4D97-AF65-F5344CB8AC3E}">
        <p14:creationId xmlns:p14="http://schemas.microsoft.com/office/powerpoint/2010/main" val="557431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 </a:t>
            </a:r>
            <a:r>
              <a:rPr lang="en-US" b="1" dirty="0" smtClean="0"/>
              <a:t>PBS </a:t>
            </a:r>
            <a:r>
              <a:rPr lang="en-US" b="1" dirty="0" err="1" smtClean="0"/>
              <a:t>Newshour</a:t>
            </a:r>
            <a:r>
              <a:rPr lang="en-US" b="1" dirty="0" smtClean="0"/>
              <a:t> Daily News Story</a:t>
            </a:r>
            <a:r>
              <a:rPr lang="en-US" dirty="0" smtClean="0"/>
              <a:t>)</a:t>
            </a:r>
          </a:p>
          <a:p>
            <a:pPr marL="174708" indent="-174708">
              <a:buFont typeface="Arial" panose="020B0604020202020204" pitchFamily="34" charset="0"/>
              <a:buChar char="•"/>
            </a:pPr>
            <a:r>
              <a:rPr lang="en-US" dirty="0" smtClean="0"/>
              <a:t>PBS </a:t>
            </a:r>
            <a:r>
              <a:rPr lang="en-US" dirty="0" err="1" smtClean="0"/>
              <a:t>NewsHour</a:t>
            </a:r>
            <a:r>
              <a:rPr lang="en-US" dirty="0" smtClean="0"/>
              <a:t> Extra helps teachers and students identify the who, what, when, where and why-it-matters of major national and international news stories.</a:t>
            </a:r>
          </a:p>
          <a:p>
            <a:pPr marL="174708" indent="-174708">
              <a:buFont typeface="Arial" panose="020B0604020202020204" pitchFamily="34" charset="0"/>
              <a:buChar char="•"/>
            </a:pPr>
            <a:r>
              <a:rPr lang="en-US" dirty="0" smtClean="0"/>
              <a:t>In partnership with PBS LearningMedia, we are proud to bring you the Daily News Story which takes the best of the PBS </a:t>
            </a:r>
            <a:r>
              <a:rPr lang="en-US" dirty="0" err="1" smtClean="0"/>
              <a:t>NewsHour</a:t>
            </a:r>
            <a:r>
              <a:rPr lang="en-US" dirty="0" smtClean="0"/>
              <a:t> news program and pairs it with discussion questions, lesson plans and stories developed specifically for students.</a:t>
            </a:r>
          </a:p>
          <a:p>
            <a:pPr marL="174708" indent="-174708">
              <a:buFont typeface="Arial" panose="020B0604020202020204" pitchFamily="34" charset="0"/>
              <a:buChar char="•"/>
            </a:pPr>
            <a:r>
              <a:rPr lang="en-US" dirty="0" smtClean="0"/>
              <a:t>Our lesson plans and resources help achieve Common Core State Standards goals and cover core academic subject areas ranging from civics and government to world affairs and education.</a:t>
            </a:r>
            <a:endParaRPr lang="en-US" dirty="0"/>
          </a:p>
        </p:txBody>
      </p:sp>
      <p:sp>
        <p:nvSpPr>
          <p:cNvPr id="4" name="Slide Number Placeholder 3"/>
          <p:cNvSpPr>
            <a:spLocks noGrp="1"/>
          </p:cNvSpPr>
          <p:nvPr>
            <p:ph type="sldNum" sz="quarter" idx="10"/>
          </p:nvPr>
        </p:nvSpPr>
        <p:spPr/>
        <p:txBody>
          <a:bodyPr/>
          <a:lstStyle/>
          <a:p>
            <a:fld id="{5EA8232D-60D0-48D4-8933-E085EDAB6153}" type="slidenum">
              <a:rPr lang="en-US" smtClean="0"/>
              <a:t>12</a:t>
            </a:fld>
            <a:endParaRPr lang="en-US"/>
          </a:p>
        </p:txBody>
      </p:sp>
    </p:spTree>
    <p:extLst>
      <p:ext uri="{BB962C8B-B14F-4D97-AF65-F5344CB8AC3E}">
        <p14:creationId xmlns:p14="http://schemas.microsoft.com/office/powerpoint/2010/main" val="2275916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a:t>
            </a:r>
            <a:r>
              <a:rPr lang="en-US" b="1" dirty="0"/>
              <a:t>Ken Burns Collection</a:t>
            </a:r>
            <a:r>
              <a:rPr lang="en-US" dirty="0"/>
              <a:t>)</a:t>
            </a:r>
          </a:p>
          <a:p>
            <a:r>
              <a:rPr lang="en-US" dirty="0"/>
              <a:t>This collection highlights many of Burns' great works, exploring topics from war to politics to the history of baseball. </a:t>
            </a:r>
          </a:p>
          <a:p>
            <a:pPr marL="174708" indent="-174708">
              <a:buFont typeface="Arial" panose="020B0604020202020204" pitchFamily="34" charset="0"/>
              <a:buChar char="•"/>
            </a:pPr>
            <a:r>
              <a:rPr lang="en-US" dirty="0"/>
              <a:t>His films tell the story of people who have overcome adversity and have made impacts on our nation.</a:t>
            </a:r>
          </a:p>
          <a:p>
            <a:pPr marL="174708" indent="-174708">
              <a:buFont typeface="Arial" panose="020B0604020202020204" pitchFamily="34" charset="0"/>
              <a:buChar char="•"/>
            </a:pPr>
            <a:r>
              <a:rPr lang="en-US" dirty="0"/>
              <a:t>Use these resources to engage students with different ways of exploring key historical events and personal stories. </a:t>
            </a:r>
          </a:p>
          <a:p>
            <a:pPr marL="174708" indent="-174708">
              <a:buFont typeface="Arial" panose="020B0604020202020204" pitchFamily="34" charset="0"/>
              <a:buChar char="•"/>
            </a:pPr>
            <a:r>
              <a:rPr lang="en-US" dirty="0"/>
              <a:t>These resources highlight important themes, such as capitalism, civil rights, immigration, war, and international relations. Students can investigate and analyze questions of justice, the ingenuity of the U.S., and civic responsibility, and connect history to current events.</a:t>
            </a:r>
          </a:p>
          <a:p>
            <a:endParaRPr lang="en-US" sz="10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74DAFD8F-3E5E-4850-AF79-02ECAD5B915F}" type="slidenum">
              <a:rPr lang="en-US" smtClean="0"/>
              <a:t>13</a:t>
            </a:fld>
            <a:endParaRPr lang="en-US"/>
          </a:p>
        </p:txBody>
      </p:sp>
    </p:spTree>
    <p:extLst>
      <p:ext uri="{BB962C8B-B14F-4D97-AF65-F5344CB8AC3E}">
        <p14:creationId xmlns:p14="http://schemas.microsoft.com/office/powerpoint/2010/main" val="557431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a:t>
            </a:r>
            <a:r>
              <a:rPr lang="en-US" b="1" dirty="0"/>
              <a:t>Wilson and Ditch Collection</a:t>
            </a:r>
            <a:r>
              <a:rPr lang="en-US" dirty="0"/>
              <a:t>) </a:t>
            </a:r>
          </a:p>
          <a:p>
            <a:r>
              <a:rPr lang="en-US" dirty="0"/>
              <a:t>Meet Wilson and Ditch, two funny, energetic and talkative gopher brothers, who are in a van – an eco-powered one - and driving around America. Wilson, the older brother, loves learning and teaching facts and reading about each new locale they travel to. He always drives the van while Ditch, the younger more fun-seeking brother who loves to relax and eat, is the permanent passenger. These gopher brothers drive from city to city as tourists who learn the history, "actual facts" (as Wilson calls them), and fun facts of every new location. The brothers also love experiencing the usual touristy stuff as well as the really unusual, obscure, and sometimes just weird sites each city has to offer. Join Wilson and Ditch and DIG AMERICA with them!</a:t>
            </a:r>
            <a:endParaRPr lang="en-US" sz="10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74DAFD8F-3E5E-4850-AF79-02ECAD5B915F}" type="slidenum">
              <a:rPr lang="en-US" smtClean="0"/>
              <a:t>14</a:t>
            </a:fld>
            <a:endParaRPr lang="en-US"/>
          </a:p>
        </p:txBody>
      </p:sp>
    </p:spTree>
    <p:extLst>
      <p:ext uri="{BB962C8B-B14F-4D97-AF65-F5344CB8AC3E}">
        <p14:creationId xmlns:p14="http://schemas.microsoft.com/office/powerpoint/2010/main" val="557431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a:t>
            </a:r>
            <a:r>
              <a:rPr lang="en-US" b="1" dirty="0"/>
              <a:t>Holiday Collections</a:t>
            </a:r>
            <a:r>
              <a:rPr lang="en-US" dirty="0"/>
              <a:t>)</a:t>
            </a:r>
          </a:p>
          <a:p>
            <a:r>
              <a:rPr lang="en-US" dirty="0"/>
              <a:t>Get to know the history and significance behind these U.S. holidays (and more!) by bringing the holidays into your classroom with PBS </a:t>
            </a:r>
            <a:r>
              <a:rPr lang="en-US" dirty="0" err="1"/>
              <a:t>LearningMedia's</a:t>
            </a:r>
            <a:r>
              <a:rPr lang="en-US" dirty="0"/>
              <a:t> festive Holiday Collection! These curriculum-aligned resources offer historical perspectives on familiar traditions like lighting candles, decorating trees, and giving gifts. This collection also features PBS KIDS content about snow, celebrations and friendship. </a:t>
            </a:r>
            <a:endParaRPr lang="en-US" sz="10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74DAFD8F-3E5E-4850-AF79-02ECAD5B915F}" type="slidenum">
              <a:rPr lang="en-US" smtClean="0"/>
              <a:t>15</a:t>
            </a:fld>
            <a:endParaRPr lang="en-US"/>
          </a:p>
        </p:txBody>
      </p:sp>
    </p:spTree>
    <p:extLst>
      <p:ext uri="{BB962C8B-B14F-4D97-AF65-F5344CB8AC3E}">
        <p14:creationId xmlns:p14="http://schemas.microsoft.com/office/powerpoint/2010/main" val="557431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fontAlgn="base">
              <a:spcBef>
                <a:spcPct val="30000"/>
              </a:spcBef>
              <a:spcAft>
                <a:spcPct val="0"/>
              </a:spcAft>
              <a:buFont typeface="Arial" panose="020B0604020202020204" pitchFamily="34" charset="0"/>
              <a:buNone/>
              <a:defRPr/>
            </a:pPr>
            <a:r>
              <a:rPr lang="en-US" baseline="0" dirty="0" smtClean="0"/>
              <a:t>(Search: </a:t>
            </a:r>
            <a:r>
              <a:rPr lang="en-US" b="1" baseline="0" dirty="0" smtClean="0"/>
              <a:t>Inspiring Middle School Literacy Collection</a:t>
            </a:r>
            <a:r>
              <a:rPr lang="en-US" baseline="0" dirty="0" smtClean="0"/>
              <a:t>)</a:t>
            </a:r>
          </a:p>
          <a:p>
            <a:pPr marL="171450" indent="-171450" defTabSz="931774" fontAlgn="base">
              <a:spcBef>
                <a:spcPct val="30000"/>
              </a:spcBef>
              <a:spcAft>
                <a:spcPct val="0"/>
              </a:spcAft>
              <a:buFont typeface="Arial" panose="020B0604020202020204" pitchFamily="34" charset="0"/>
              <a:buChar char="•"/>
              <a:defRPr/>
            </a:pPr>
            <a:r>
              <a:rPr lang="en-US" baseline="0" dirty="0" smtClean="0"/>
              <a:t>T</a:t>
            </a:r>
            <a:r>
              <a:rPr lang="en-US" dirty="0" smtClean="0"/>
              <a:t>he ELA Common Core State Standards now focus on reading and writing in the content areas in addition to the more traditional literature and informational text. These standards also support the use of video and other media as text type. </a:t>
            </a:r>
            <a:r>
              <a:rPr lang="en-US" baseline="0" dirty="0" smtClean="0"/>
              <a:t>Inspiring Middle School Literacy is a collection of self-paced literacy lessons designed for students in 5-8</a:t>
            </a:r>
            <a:r>
              <a:rPr lang="en-US" baseline="30000" dirty="0" smtClean="0"/>
              <a:t>th</a:t>
            </a:r>
            <a:r>
              <a:rPr lang="en-US" baseline="0" dirty="0" smtClean="0"/>
              <a:t> grades. </a:t>
            </a:r>
          </a:p>
          <a:p>
            <a:pPr marL="171450" indent="-171450" defTabSz="931774" fontAlgn="base">
              <a:spcBef>
                <a:spcPct val="30000"/>
              </a:spcBef>
              <a:spcAft>
                <a:spcPct val="0"/>
              </a:spcAft>
              <a:buFont typeface="Arial" panose="020B0604020202020204" pitchFamily="34" charset="0"/>
              <a:buChar char="•"/>
              <a:defRPr/>
            </a:pPr>
            <a:r>
              <a:rPr lang="en-US" dirty="0" smtClean="0"/>
              <a:t>These</a:t>
            </a:r>
            <a:r>
              <a:rPr lang="en-US" baseline="0" dirty="0" smtClean="0"/>
              <a:t> 40 blended literacy lessons </a:t>
            </a:r>
            <a:r>
              <a:rPr lang="en-US" dirty="0" smtClean="0"/>
              <a:t>require the use of multiple comprehension strategies to read, interpret, and respond to text before, during, and after reading.</a:t>
            </a:r>
            <a:r>
              <a:rPr lang="en-US" baseline="0" dirty="0" smtClean="0"/>
              <a:t> A teacher guide accompanies each lesson. </a:t>
            </a:r>
            <a:endParaRPr lang="en-US" dirty="0" smtClean="0"/>
          </a:p>
          <a:p>
            <a:endParaRPr lang="en-US" dirty="0"/>
          </a:p>
        </p:txBody>
      </p:sp>
      <p:sp>
        <p:nvSpPr>
          <p:cNvPr id="4" name="Slide Number Placeholder 3"/>
          <p:cNvSpPr>
            <a:spLocks noGrp="1"/>
          </p:cNvSpPr>
          <p:nvPr>
            <p:ph type="sldNum" sz="quarter" idx="10"/>
          </p:nvPr>
        </p:nvSpPr>
        <p:spPr/>
        <p:txBody>
          <a:bodyPr/>
          <a:lstStyle/>
          <a:p>
            <a:fld id="{13A85487-03F4-4722-B379-9A0E2D45C72B}" type="slidenum">
              <a:rPr lang="en-US" smtClean="0"/>
              <a:pPr/>
              <a:t>16</a:t>
            </a:fld>
            <a:endParaRPr lang="en-US" dirty="0"/>
          </a:p>
        </p:txBody>
      </p:sp>
    </p:spTree>
    <p:extLst>
      <p:ext uri="{BB962C8B-B14F-4D97-AF65-F5344CB8AC3E}">
        <p14:creationId xmlns:p14="http://schemas.microsoft.com/office/powerpoint/2010/main" val="4256492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 </a:t>
            </a:r>
            <a:r>
              <a:rPr lang="en-US" b="1" dirty="0" smtClean="0"/>
              <a:t>Wild Nevada</a:t>
            </a:r>
            <a:r>
              <a:rPr lang="en-US" dirty="0" smtClean="0"/>
              <a:t>)</a:t>
            </a:r>
          </a:p>
          <a:p>
            <a:r>
              <a:rPr lang="en-US" dirty="0" smtClean="0"/>
              <a:t>Northern</a:t>
            </a:r>
            <a:r>
              <a:rPr lang="en-US" baseline="0" dirty="0" smtClean="0"/>
              <a:t> Nevada’s most popular travel series, </a:t>
            </a:r>
            <a:r>
              <a:rPr lang="en-US" i="1" baseline="0" dirty="0" smtClean="0"/>
              <a:t>Wild Nevada</a:t>
            </a:r>
            <a:r>
              <a:rPr lang="en-US" baseline="0" dirty="0" smtClean="0"/>
              <a:t>, provides one of-a-kind educational opportunities.  Our </a:t>
            </a:r>
            <a:r>
              <a:rPr lang="en-US" i="1" baseline="0" dirty="0" smtClean="0"/>
              <a:t>Wild Nevada </a:t>
            </a:r>
            <a:r>
              <a:rPr lang="en-US" baseline="0" dirty="0" smtClean="0"/>
              <a:t>curriculum selection is growing.  We are almost ready to form a collection!  Each lesson has video clips from the </a:t>
            </a:r>
            <a:r>
              <a:rPr lang="en-US" i="1" baseline="0" dirty="0" smtClean="0"/>
              <a:t>Wild Nevada</a:t>
            </a:r>
            <a:r>
              <a:rPr lang="en-US" baseline="0" dirty="0" smtClean="0"/>
              <a:t> series and is aligned with Common Core and the new NVACS-SS standards. These lessons follow the inquiry approach and will immerse your students in Nevada’s cultural and natural history.</a:t>
            </a:r>
          </a:p>
        </p:txBody>
      </p:sp>
      <p:sp>
        <p:nvSpPr>
          <p:cNvPr id="4" name="Slide Number Placeholder 3"/>
          <p:cNvSpPr>
            <a:spLocks noGrp="1"/>
          </p:cNvSpPr>
          <p:nvPr>
            <p:ph type="sldNum" sz="quarter" idx="10"/>
          </p:nvPr>
        </p:nvSpPr>
        <p:spPr/>
        <p:txBody>
          <a:bodyPr/>
          <a:lstStyle/>
          <a:p>
            <a:fld id="{72C005DC-11AB-49D3-9471-91808504D709}" type="slidenum">
              <a:rPr lang="en-US" smtClean="0"/>
              <a:t>17</a:t>
            </a:fld>
            <a:endParaRPr lang="en-US"/>
          </a:p>
        </p:txBody>
      </p:sp>
    </p:spTree>
    <p:extLst>
      <p:ext uri="{BB962C8B-B14F-4D97-AF65-F5344CB8AC3E}">
        <p14:creationId xmlns:p14="http://schemas.microsoft.com/office/powerpoint/2010/main" val="3364770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 </a:t>
            </a:r>
            <a:r>
              <a:rPr lang="en-US" b="1" dirty="0" smtClean="0"/>
              <a:t>KNPB.org</a:t>
            </a:r>
            <a:r>
              <a:rPr lang="en-US" dirty="0" smtClean="0"/>
              <a:t> for information</a:t>
            </a:r>
            <a:r>
              <a:rPr lang="en-US" baseline="0" dirty="0" smtClean="0"/>
              <a:t> about all that KNPB </a:t>
            </a:r>
            <a:r>
              <a:rPr lang="en-US" dirty="0" smtClean="0"/>
              <a:t>Education</a:t>
            </a:r>
            <a:r>
              <a:rPr lang="en-US" baseline="0" dirty="0" smtClean="0"/>
              <a:t> Services has to offer.</a:t>
            </a:r>
            <a:endParaRPr lang="en-US" dirty="0"/>
          </a:p>
        </p:txBody>
      </p:sp>
      <p:sp>
        <p:nvSpPr>
          <p:cNvPr id="4" name="Slide Number Placeholder 3"/>
          <p:cNvSpPr>
            <a:spLocks noGrp="1"/>
          </p:cNvSpPr>
          <p:nvPr>
            <p:ph type="sldNum" sz="quarter" idx="10"/>
          </p:nvPr>
        </p:nvSpPr>
        <p:spPr/>
        <p:txBody>
          <a:bodyPr/>
          <a:lstStyle/>
          <a:p>
            <a:fld id="{72C005DC-11AB-49D3-9471-91808504D709}" type="slidenum">
              <a:rPr lang="en-US" smtClean="0"/>
              <a:t>18</a:t>
            </a:fld>
            <a:endParaRPr lang="en-US"/>
          </a:p>
        </p:txBody>
      </p:sp>
    </p:spTree>
    <p:extLst>
      <p:ext uri="{BB962C8B-B14F-4D97-AF65-F5344CB8AC3E}">
        <p14:creationId xmlns:p14="http://schemas.microsoft.com/office/powerpoint/2010/main" val="3930172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KNPB Education Services</a:t>
            </a:r>
            <a:r>
              <a:rPr lang="en-US" baseline="0" dirty="0" smtClean="0"/>
              <a:t> provides parents, teachers, and students with a variety of resources.</a:t>
            </a:r>
            <a:endParaRPr lang="en-US" dirty="0"/>
          </a:p>
        </p:txBody>
      </p:sp>
      <p:sp>
        <p:nvSpPr>
          <p:cNvPr id="4" name="Slide Number Placeholder 3"/>
          <p:cNvSpPr>
            <a:spLocks noGrp="1"/>
          </p:cNvSpPr>
          <p:nvPr>
            <p:ph type="sldNum" sz="quarter" idx="10"/>
          </p:nvPr>
        </p:nvSpPr>
        <p:spPr/>
        <p:txBody>
          <a:bodyPr/>
          <a:lstStyle/>
          <a:p>
            <a:fld id="{72C005DC-11AB-49D3-9471-91808504D709}" type="slidenum">
              <a:rPr lang="en-US" smtClean="0"/>
              <a:t>19</a:t>
            </a:fld>
            <a:endParaRPr lang="en-US"/>
          </a:p>
        </p:txBody>
      </p:sp>
    </p:spTree>
    <p:extLst>
      <p:ext uri="{BB962C8B-B14F-4D97-AF65-F5344CB8AC3E}">
        <p14:creationId xmlns:p14="http://schemas.microsoft.com/office/powerpoint/2010/main" val="1571066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objectives for this</a:t>
            </a:r>
            <a:r>
              <a:rPr lang="en-US" baseline="0" dirty="0" smtClean="0"/>
              <a:t> presentation.</a:t>
            </a:r>
            <a:endParaRPr lang="en-US" dirty="0"/>
          </a:p>
        </p:txBody>
      </p:sp>
      <p:sp>
        <p:nvSpPr>
          <p:cNvPr id="4" name="Slide Number Placeholder 3"/>
          <p:cNvSpPr>
            <a:spLocks noGrp="1"/>
          </p:cNvSpPr>
          <p:nvPr>
            <p:ph type="sldNum" sz="quarter" idx="10"/>
          </p:nvPr>
        </p:nvSpPr>
        <p:spPr/>
        <p:txBody>
          <a:bodyPr/>
          <a:lstStyle/>
          <a:p>
            <a:fld id="{72C005DC-11AB-49D3-9471-91808504D709}" type="slidenum">
              <a:rPr lang="en-US" smtClean="0"/>
              <a:t>2</a:t>
            </a:fld>
            <a:endParaRPr lang="en-US"/>
          </a:p>
        </p:txBody>
      </p:sp>
    </p:spTree>
    <p:extLst>
      <p:ext uri="{BB962C8B-B14F-4D97-AF65-F5344CB8AC3E}">
        <p14:creationId xmlns:p14="http://schemas.microsoft.com/office/powerpoint/2010/main" val="3458444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8C5DE8-5A6F-4296-9CF1-99417259BEE7}" type="slidenum">
              <a:rPr lang="en-US"/>
              <a:pPr/>
              <a:t>20</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dirty="0" smtClean="0"/>
              <a:t>Please contact me with any questions or suggestions.</a:t>
            </a:r>
          </a:p>
          <a:p>
            <a:r>
              <a:rPr lang="en-US" dirty="0" smtClean="0"/>
              <a:t>I’d love to hear from you!</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background information on PBS </a:t>
            </a:r>
            <a:r>
              <a:rPr lang="en-US" dirty="0" err="1" smtClean="0"/>
              <a:t>Learning</a:t>
            </a:r>
            <a:r>
              <a:rPr lang="en-US" baseline="0" dirty="0" err="1" smtClean="0"/>
              <a:t>Media</a:t>
            </a:r>
            <a:r>
              <a:rPr lang="en-US" baseline="0" dirty="0" smtClean="0"/>
              <a:t>. </a:t>
            </a:r>
          </a:p>
          <a:p>
            <a:pPr marL="174708" indent="-174708">
              <a:buFont typeface="Arial" panose="020B0604020202020204" pitchFamily="34" charset="0"/>
              <a:buChar char="•"/>
            </a:pPr>
            <a:r>
              <a:rPr lang="en-US" baseline="0" dirty="0" smtClean="0"/>
              <a:t>PBS is a leading source of digital learning tools for grades PreK-12 classrooms – the gateway for educators to access these resources is through PBS </a:t>
            </a:r>
            <a:r>
              <a:rPr lang="en-US" baseline="0" dirty="0" err="1" smtClean="0"/>
              <a:t>LearningMedia</a:t>
            </a:r>
            <a:r>
              <a:rPr lang="en-US" baseline="0" dirty="0" smtClean="0"/>
              <a:t>.  </a:t>
            </a:r>
          </a:p>
          <a:p>
            <a:pPr marL="174708" indent="-174708">
              <a:buFont typeface="Arial" panose="020B0604020202020204" pitchFamily="34" charset="0"/>
              <a:buChar char="•"/>
            </a:pPr>
            <a:r>
              <a:rPr lang="en-US" baseline="0" dirty="0" smtClean="0"/>
              <a:t>PBS </a:t>
            </a:r>
            <a:r>
              <a:rPr lang="en-US" baseline="0" dirty="0" err="1" smtClean="0"/>
              <a:t>LearningMedia’s</a:t>
            </a:r>
            <a:r>
              <a:rPr lang="en-US" baseline="0" dirty="0" smtClean="0"/>
              <a:t> 120,000+ resources span a range of media types – videos, lesson plans, interactive games, audio clips, and documents.</a:t>
            </a:r>
            <a:endParaRPr lang="en-US" dirty="0"/>
          </a:p>
        </p:txBody>
      </p:sp>
      <p:sp>
        <p:nvSpPr>
          <p:cNvPr id="4" name="Slide Number Placeholder 3"/>
          <p:cNvSpPr>
            <a:spLocks noGrp="1"/>
          </p:cNvSpPr>
          <p:nvPr>
            <p:ph type="sldNum" sz="quarter" idx="10"/>
          </p:nvPr>
        </p:nvSpPr>
        <p:spPr/>
        <p:txBody>
          <a:bodyPr/>
          <a:lstStyle/>
          <a:p>
            <a:fld id="{6014742C-8CF7-4810-A0FD-065A672188DF}" type="slidenum">
              <a:rPr lang="en-US" smtClean="0"/>
              <a:pPr/>
              <a:t>3</a:t>
            </a:fld>
            <a:endParaRPr lang="en-US"/>
          </a:p>
        </p:txBody>
      </p:sp>
    </p:spTree>
    <p:extLst>
      <p:ext uri="{BB962C8B-B14F-4D97-AF65-F5344CB8AC3E}">
        <p14:creationId xmlns:p14="http://schemas.microsoft.com/office/powerpoint/2010/main" val="3414531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Featuring</a:t>
            </a:r>
            <a:r>
              <a:rPr lang="en-US" baseline="0" dirty="0" smtClean="0"/>
              <a:t> trusted educational media producers.</a:t>
            </a:r>
            <a:endParaRPr lang="en-US" dirty="0"/>
          </a:p>
        </p:txBody>
      </p:sp>
      <p:sp>
        <p:nvSpPr>
          <p:cNvPr id="4" name="Slide Number Placeholder 3"/>
          <p:cNvSpPr>
            <a:spLocks noGrp="1"/>
          </p:cNvSpPr>
          <p:nvPr>
            <p:ph type="sldNum" sz="quarter" idx="10"/>
          </p:nvPr>
        </p:nvSpPr>
        <p:spPr/>
        <p:txBody>
          <a:bodyPr/>
          <a:lstStyle/>
          <a:p>
            <a:fld id="{13A85487-03F4-4722-B379-9A0E2D45C72B}" type="slidenum">
              <a:rPr lang="en-US" smtClean="0"/>
              <a:pPr/>
              <a:t>4</a:t>
            </a:fld>
            <a:endParaRPr lang="en-US" dirty="0"/>
          </a:p>
        </p:txBody>
      </p:sp>
    </p:spTree>
    <p:extLst>
      <p:ext uri="{BB962C8B-B14F-4D97-AF65-F5344CB8AC3E}">
        <p14:creationId xmlns:p14="http://schemas.microsoft.com/office/powerpoint/2010/main" val="4054652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your own computer g</a:t>
            </a:r>
            <a:r>
              <a:rPr lang="en-US" dirty="0" smtClean="0"/>
              <a:t>o to </a:t>
            </a:r>
            <a:r>
              <a:rPr lang="en-US" dirty="0" smtClean="0">
                <a:solidFill>
                  <a:srgbClr val="0070C0"/>
                </a:solidFill>
              </a:rPr>
              <a:t>www.pbslearningmedia.org</a:t>
            </a:r>
          </a:p>
          <a:p>
            <a:endParaRPr lang="en-US" dirty="0" smtClean="0"/>
          </a:p>
          <a:p>
            <a:r>
              <a:rPr lang="en-US" dirty="0" smtClean="0"/>
              <a:t>Upon visiting</a:t>
            </a:r>
            <a:r>
              <a:rPr lang="en-US" baseline="0" dirty="0" smtClean="0"/>
              <a:t> PBS LearningMedia for the first time, you will be able to register for a </a:t>
            </a:r>
            <a:r>
              <a:rPr lang="en-US" b="1" baseline="0" dirty="0" smtClean="0"/>
              <a:t>free</a:t>
            </a:r>
            <a:r>
              <a:rPr lang="en-US" baseline="0" dirty="0" smtClean="0"/>
              <a:t> account via the green button on the top right-hand side of the page. </a:t>
            </a:r>
            <a:endParaRPr lang="en-US" dirty="0"/>
          </a:p>
        </p:txBody>
      </p:sp>
      <p:sp>
        <p:nvSpPr>
          <p:cNvPr id="4" name="Slide Number Placeholder 3"/>
          <p:cNvSpPr>
            <a:spLocks noGrp="1"/>
          </p:cNvSpPr>
          <p:nvPr>
            <p:ph type="sldNum" sz="quarter" idx="10"/>
          </p:nvPr>
        </p:nvSpPr>
        <p:spPr/>
        <p:txBody>
          <a:bodyPr/>
          <a:lstStyle/>
          <a:p>
            <a:fld id="{6014742C-8CF7-4810-A0FD-065A672188DF}" type="slidenum">
              <a:rPr lang="en-US" smtClean="0"/>
              <a:pPr/>
              <a:t>5</a:t>
            </a:fld>
            <a:endParaRPr lang="en-US"/>
          </a:p>
        </p:txBody>
      </p:sp>
    </p:spTree>
    <p:extLst>
      <p:ext uri="{BB962C8B-B14F-4D97-AF65-F5344CB8AC3E}">
        <p14:creationId xmlns:p14="http://schemas.microsoft.com/office/powerpoint/2010/main" val="3263370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After selecting “Sign Up,” users will be prompted to provide their name, email, and school’s zip code and will be able to create a password. Information is collected from users to help personalize and localize their experience. By providing your local zip code when creating your profile, you will be directed to your local site.</a:t>
            </a:r>
            <a:endParaRPr lang="en-US" dirty="0" smtClean="0"/>
          </a:p>
          <a:p>
            <a:pPr defTabSz="931774">
              <a:defRPr/>
            </a:pPr>
            <a:endParaRPr lang="en-US" dirty="0"/>
          </a:p>
        </p:txBody>
      </p:sp>
      <p:sp>
        <p:nvSpPr>
          <p:cNvPr id="4" name="Slide Number Placeholder 3"/>
          <p:cNvSpPr>
            <a:spLocks noGrp="1"/>
          </p:cNvSpPr>
          <p:nvPr>
            <p:ph type="sldNum" sz="quarter" idx="10"/>
          </p:nvPr>
        </p:nvSpPr>
        <p:spPr/>
        <p:txBody>
          <a:bodyPr/>
          <a:lstStyle/>
          <a:p>
            <a:fld id="{6014742C-8CF7-4810-A0FD-065A672188DF}" type="slidenum">
              <a:rPr lang="en-US" smtClean="0"/>
              <a:pPr/>
              <a:t>6</a:t>
            </a:fld>
            <a:endParaRPr lang="en-US"/>
          </a:p>
        </p:txBody>
      </p:sp>
    </p:spTree>
    <p:extLst>
      <p:ext uri="{BB962C8B-B14F-4D97-AF65-F5344CB8AC3E}">
        <p14:creationId xmlns:p14="http://schemas.microsoft.com/office/powerpoint/2010/main" val="3263370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Homepage</a:t>
            </a:r>
            <a:r>
              <a:rPr lang="en-US" baseline="0" dirty="0" smtClean="0"/>
              <a:t> Features:</a:t>
            </a:r>
          </a:p>
          <a:p>
            <a:pPr marL="174708" indent="-174708">
              <a:buFont typeface="Arial" panose="020B0604020202020204" pitchFamily="34" charset="0"/>
              <a:buChar char="•"/>
            </a:pPr>
            <a:r>
              <a:rPr lang="en-US" dirty="0" smtClean="0"/>
              <a:t>Options</a:t>
            </a:r>
            <a:r>
              <a:rPr lang="en-US" baseline="0" dirty="0" smtClean="0"/>
              <a:t> at the top of the page allow users to conduct searches by grade and subject, standards-alignment, type of media, or keyword. </a:t>
            </a:r>
          </a:p>
          <a:p>
            <a:pPr marL="174708" indent="-174708">
              <a:buFont typeface="Arial" panose="020B0604020202020204" pitchFamily="34" charset="0"/>
              <a:buChar char="•"/>
            </a:pPr>
            <a:r>
              <a:rPr lang="en-US" baseline="0" dirty="0" smtClean="0"/>
              <a:t>The feature well in the center of the page is updated frequently to reflect weekly content themes and news and events. </a:t>
            </a:r>
          </a:p>
          <a:p>
            <a:pPr marL="174708" indent="-174708">
              <a:buFont typeface="Arial" panose="020B0604020202020204" pitchFamily="34" charset="0"/>
              <a:buChar char="•"/>
            </a:pPr>
            <a:r>
              <a:rPr lang="en-US" dirty="0" smtClean="0"/>
              <a:t>At the top of the homepage</a:t>
            </a:r>
            <a:r>
              <a:rPr lang="en-US" baseline="0" dirty="0" smtClean="0"/>
              <a:t>, users can access their personalized Dashboard to view their favorites, update their profile, and use the productivity tools. </a:t>
            </a:r>
          </a:p>
          <a:p>
            <a:pPr marL="174708" indent="-174708">
              <a:buFont typeface="Arial" panose="020B0604020202020204" pitchFamily="34" charset="0"/>
              <a:buChar char="•"/>
            </a:pPr>
            <a:r>
              <a:rPr lang="en-US" baseline="0" dirty="0" smtClean="0"/>
              <a:t>Tools include accessing storyboard, quiz maker, and lesson builder tools.</a:t>
            </a:r>
            <a:endParaRPr lang="en-US" dirty="0"/>
          </a:p>
        </p:txBody>
      </p:sp>
      <p:sp>
        <p:nvSpPr>
          <p:cNvPr id="4" name="Slide Number Placeholder 3"/>
          <p:cNvSpPr>
            <a:spLocks noGrp="1"/>
          </p:cNvSpPr>
          <p:nvPr>
            <p:ph type="sldNum" sz="quarter" idx="10"/>
          </p:nvPr>
        </p:nvSpPr>
        <p:spPr/>
        <p:txBody>
          <a:bodyPr/>
          <a:lstStyle/>
          <a:p>
            <a:fld id="{6014742C-8CF7-4810-A0FD-065A672188DF}" type="slidenum">
              <a:rPr lang="en-US" smtClean="0"/>
              <a:pPr/>
              <a:t>7</a:t>
            </a:fld>
            <a:endParaRPr lang="en-US"/>
          </a:p>
        </p:txBody>
      </p:sp>
    </p:spTree>
    <p:extLst>
      <p:ext uri="{BB962C8B-B14F-4D97-AF65-F5344CB8AC3E}">
        <p14:creationId xmlns:p14="http://schemas.microsoft.com/office/powerpoint/2010/main" val="3263370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let you explore this</a:t>
            </a:r>
            <a:r>
              <a:rPr lang="en-US" baseline="0" dirty="0" smtClean="0"/>
              <a:t> website on your own, </a:t>
            </a:r>
            <a:r>
              <a:rPr lang="en-US" dirty="0" smtClean="0"/>
              <a:t>I’m going to show you a few of my favorite resources/collections.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Type “</a:t>
            </a:r>
            <a:r>
              <a:rPr lang="en-US" sz="1200" b="1" dirty="0" smtClean="0"/>
              <a:t>Primary Sources</a:t>
            </a:r>
            <a:r>
              <a:rPr lang="en-US" sz="1200" dirty="0" smtClean="0"/>
              <a:t>” into Search</a:t>
            </a:r>
          </a:p>
          <a:p>
            <a:endParaRPr lang="en-US" dirty="0" smtClean="0"/>
          </a:p>
          <a:p>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72C005DC-11AB-49D3-9471-91808504D709}" type="slidenum">
              <a:rPr lang="en-US" smtClean="0"/>
              <a:t>8</a:t>
            </a:fld>
            <a:endParaRPr lang="en-US"/>
          </a:p>
        </p:txBody>
      </p:sp>
    </p:spTree>
    <p:extLst>
      <p:ext uri="{BB962C8B-B14F-4D97-AF65-F5344CB8AC3E}">
        <p14:creationId xmlns:p14="http://schemas.microsoft.com/office/powerpoint/2010/main" val="4061765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Tahoma" panose="020B0604030504040204" pitchFamily="34" charset="0"/>
                <a:ea typeface="Tahoma" panose="020B0604030504040204" pitchFamily="34" charset="0"/>
                <a:cs typeface="Tahoma" panose="020B0604030504040204" pitchFamily="34" charset="0"/>
              </a:rPr>
              <a:t>Primary </a:t>
            </a:r>
            <a:r>
              <a:rPr lang="en-US" sz="1000" dirty="0">
                <a:latin typeface="Tahoma" panose="020B0604030504040204" pitchFamily="34" charset="0"/>
                <a:ea typeface="Tahoma" panose="020B0604030504040204" pitchFamily="34" charset="0"/>
                <a:cs typeface="Tahoma" panose="020B0604030504040204" pitchFamily="34" charset="0"/>
              </a:rPr>
              <a:t>Sources by State. This presentation uses Library of Congress primary sources to categorize collection items by state.</a:t>
            </a:r>
          </a:p>
        </p:txBody>
      </p:sp>
      <p:sp>
        <p:nvSpPr>
          <p:cNvPr id="4" name="Slide Number Placeholder 3"/>
          <p:cNvSpPr>
            <a:spLocks noGrp="1"/>
          </p:cNvSpPr>
          <p:nvPr>
            <p:ph type="sldNum" sz="quarter" idx="10"/>
          </p:nvPr>
        </p:nvSpPr>
        <p:spPr/>
        <p:txBody>
          <a:bodyPr/>
          <a:lstStyle/>
          <a:p>
            <a:fld id="{74DAFD8F-3E5E-4850-AF79-02ECAD5B915F}" type="slidenum">
              <a:rPr lang="en-US" smtClean="0"/>
              <a:t>9</a:t>
            </a:fld>
            <a:endParaRPr lang="en-US"/>
          </a:p>
        </p:txBody>
      </p:sp>
    </p:spTree>
    <p:extLst>
      <p:ext uri="{BB962C8B-B14F-4D97-AF65-F5344CB8AC3E}">
        <p14:creationId xmlns:p14="http://schemas.microsoft.com/office/powerpoint/2010/main" val="557431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824DDC-169C-4F2B-A30B-E6403A5A670E}"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35DDB-96F2-45FF-9CCA-8E8AAC431E8A}" type="slidenum">
              <a:rPr lang="en-US" smtClean="0"/>
              <a:t>‹#›</a:t>
            </a:fld>
            <a:endParaRPr lang="en-US"/>
          </a:p>
        </p:txBody>
      </p:sp>
    </p:spTree>
    <p:extLst>
      <p:ext uri="{BB962C8B-B14F-4D97-AF65-F5344CB8AC3E}">
        <p14:creationId xmlns:p14="http://schemas.microsoft.com/office/powerpoint/2010/main" val="3009979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824DDC-169C-4F2B-A30B-E6403A5A670E}"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35DDB-96F2-45FF-9CCA-8E8AAC431E8A}" type="slidenum">
              <a:rPr lang="en-US" smtClean="0"/>
              <a:t>‹#›</a:t>
            </a:fld>
            <a:endParaRPr lang="en-US"/>
          </a:p>
        </p:txBody>
      </p:sp>
    </p:spTree>
    <p:extLst>
      <p:ext uri="{BB962C8B-B14F-4D97-AF65-F5344CB8AC3E}">
        <p14:creationId xmlns:p14="http://schemas.microsoft.com/office/powerpoint/2010/main" val="2225852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824DDC-169C-4F2B-A30B-E6403A5A670E}"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35DDB-96F2-45FF-9CCA-8E8AAC431E8A}" type="slidenum">
              <a:rPr lang="en-US" smtClean="0"/>
              <a:t>‹#›</a:t>
            </a:fld>
            <a:endParaRPr lang="en-US"/>
          </a:p>
        </p:txBody>
      </p:sp>
    </p:spTree>
    <p:extLst>
      <p:ext uri="{BB962C8B-B14F-4D97-AF65-F5344CB8AC3E}">
        <p14:creationId xmlns:p14="http://schemas.microsoft.com/office/powerpoint/2010/main" val="3257384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824DDC-169C-4F2B-A30B-E6403A5A670E}"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35DDB-96F2-45FF-9CCA-8E8AAC431E8A}" type="slidenum">
              <a:rPr lang="en-US" smtClean="0"/>
              <a:t>‹#›</a:t>
            </a:fld>
            <a:endParaRPr lang="en-US"/>
          </a:p>
        </p:txBody>
      </p:sp>
    </p:spTree>
    <p:extLst>
      <p:ext uri="{BB962C8B-B14F-4D97-AF65-F5344CB8AC3E}">
        <p14:creationId xmlns:p14="http://schemas.microsoft.com/office/powerpoint/2010/main" val="323033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824DDC-169C-4F2B-A30B-E6403A5A670E}"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35DDB-96F2-45FF-9CCA-8E8AAC431E8A}" type="slidenum">
              <a:rPr lang="en-US" smtClean="0"/>
              <a:t>‹#›</a:t>
            </a:fld>
            <a:endParaRPr lang="en-US"/>
          </a:p>
        </p:txBody>
      </p:sp>
    </p:spTree>
    <p:extLst>
      <p:ext uri="{BB962C8B-B14F-4D97-AF65-F5344CB8AC3E}">
        <p14:creationId xmlns:p14="http://schemas.microsoft.com/office/powerpoint/2010/main" val="1467950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824DDC-169C-4F2B-A30B-E6403A5A670E}"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835DDB-96F2-45FF-9CCA-8E8AAC431E8A}" type="slidenum">
              <a:rPr lang="en-US" smtClean="0"/>
              <a:t>‹#›</a:t>
            </a:fld>
            <a:endParaRPr lang="en-US"/>
          </a:p>
        </p:txBody>
      </p:sp>
    </p:spTree>
    <p:extLst>
      <p:ext uri="{BB962C8B-B14F-4D97-AF65-F5344CB8AC3E}">
        <p14:creationId xmlns:p14="http://schemas.microsoft.com/office/powerpoint/2010/main" val="1518427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824DDC-169C-4F2B-A30B-E6403A5A670E}" type="datetimeFigureOut">
              <a:rPr lang="en-US" smtClean="0"/>
              <a:t>1/31/2018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835DDB-96F2-45FF-9CCA-8E8AAC431E8A}" type="slidenum">
              <a:rPr lang="en-US" smtClean="0"/>
              <a:t>‹#›</a:t>
            </a:fld>
            <a:endParaRPr lang="en-US"/>
          </a:p>
        </p:txBody>
      </p:sp>
    </p:spTree>
    <p:extLst>
      <p:ext uri="{BB962C8B-B14F-4D97-AF65-F5344CB8AC3E}">
        <p14:creationId xmlns:p14="http://schemas.microsoft.com/office/powerpoint/2010/main" val="1990998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824DDC-169C-4F2B-A30B-E6403A5A670E}" type="datetimeFigureOut">
              <a:rPr lang="en-US" smtClean="0"/>
              <a:t>1/31/2018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835DDB-96F2-45FF-9CCA-8E8AAC431E8A}" type="slidenum">
              <a:rPr lang="en-US" smtClean="0"/>
              <a:t>‹#›</a:t>
            </a:fld>
            <a:endParaRPr lang="en-US"/>
          </a:p>
        </p:txBody>
      </p:sp>
    </p:spTree>
    <p:extLst>
      <p:ext uri="{BB962C8B-B14F-4D97-AF65-F5344CB8AC3E}">
        <p14:creationId xmlns:p14="http://schemas.microsoft.com/office/powerpoint/2010/main" val="1307515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24DDC-169C-4F2B-A30B-E6403A5A670E}" type="datetimeFigureOut">
              <a:rPr lang="en-US" smtClean="0"/>
              <a:t>1/31/2018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835DDB-96F2-45FF-9CCA-8E8AAC431E8A}" type="slidenum">
              <a:rPr lang="en-US" smtClean="0"/>
              <a:t>‹#›</a:t>
            </a:fld>
            <a:endParaRPr lang="en-US"/>
          </a:p>
        </p:txBody>
      </p:sp>
    </p:spTree>
    <p:extLst>
      <p:ext uri="{BB962C8B-B14F-4D97-AF65-F5344CB8AC3E}">
        <p14:creationId xmlns:p14="http://schemas.microsoft.com/office/powerpoint/2010/main" val="3474932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824DDC-169C-4F2B-A30B-E6403A5A670E}"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835DDB-96F2-45FF-9CCA-8E8AAC431E8A}" type="slidenum">
              <a:rPr lang="en-US" smtClean="0"/>
              <a:t>‹#›</a:t>
            </a:fld>
            <a:endParaRPr lang="en-US"/>
          </a:p>
        </p:txBody>
      </p:sp>
    </p:spTree>
    <p:extLst>
      <p:ext uri="{BB962C8B-B14F-4D97-AF65-F5344CB8AC3E}">
        <p14:creationId xmlns:p14="http://schemas.microsoft.com/office/powerpoint/2010/main" val="250701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824DDC-169C-4F2B-A30B-E6403A5A670E}"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835DDB-96F2-45FF-9CCA-8E8AAC431E8A}" type="slidenum">
              <a:rPr lang="en-US" smtClean="0"/>
              <a:t>‹#›</a:t>
            </a:fld>
            <a:endParaRPr lang="en-US"/>
          </a:p>
        </p:txBody>
      </p:sp>
    </p:spTree>
    <p:extLst>
      <p:ext uri="{BB962C8B-B14F-4D97-AF65-F5344CB8AC3E}">
        <p14:creationId xmlns:p14="http://schemas.microsoft.com/office/powerpoint/2010/main" val="196605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24DDC-169C-4F2B-A30B-E6403A5A670E}" type="datetimeFigureOut">
              <a:rPr lang="en-US" smtClean="0"/>
              <a:t>1/31/2018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835DDB-96F2-45FF-9CCA-8E8AAC431E8A}" type="slidenum">
              <a:rPr lang="en-US" smtClean="0"/>
              <a:t>‹#›</a:t>
            </a:fld>
            <a:endParaRPr lang="en-US"/>
          </a:p>
        </p:txBody>
      </p:sp>
    </p:spTree>
    <p:extLst>
      <p:ext uri="{BB962C8B-B14F-4D97-AF65-F5344CB8AC3E}">
        <p14:creationId xmlns:p14="http://schemas.microsoft.com/office/powerpoint/2010/main" val="2857715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hyperlink" Target="https://knpb.pbslearningmedia.org/resource/knpb-wildnevada-leahbrady/native-american-reaction-to-western-immigration/" TargetMode="Externa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47800" y="1371600"/>
            <a:ext cx="6477000" cy="4953000"/>
          </a:xfrm>
        </p:spPr>
        <p:txBody>
          <a:bodyPr>
            <a:normAutofit/>
          </a:bodyPr>
          <a:lstStyle/>
          <a:p>
            <a:pPr marL="0" indent="0" algn="ctr">
              <a:buNone/>
            </a:pPr>
            <a:endParaRPr lang="en-US" sz="4800" b="1" dirty="0" smtClean="0"/>
          </a:p>
          <a:p>
            <a:pPr marL="0" indent="0" algn="ctr">
              <a:buNone/>
            </a:pPr>
            <a:r>
              <a:rPr lang="en-US" sz="4800" b="1" dirty="0" smtClean="0">
                <a:solidFill>
                  <a:schemeClr val="tx2">
                    <a:lumMod val="60000"/>
                    <a:lumOff val="40000"/>
                  </a:schemeClr>
                </a:solidFill>
                <a:latin typeface="Arial" panose="020B0604020202020204" pitchFamily="34" charset="0"/>
                <a:cs typeface="Arial" panose="020B0604020202020204" pitchFamily="34" charset="0"/>
              </a:rPr>
              <a:t>120,000 Free Lesson Plans in </a:t>
            </a:r>
            <a:r>
              <a:rPr lang="en-US" sz="4800" b="1" dirty="0">
                <a:solidFill>
                  <a:schemeClr val="tx2">
                    <a:lumMod val="60000"/>
                    <a:lumOff val="40000"/>
                  </a:schemeClr>
                </a:solidFill>
                <a:latin typeface="Arial" panose="020B0604020202020204" pitchFamily="34" charset="0"/>
                <a:cs typeface="Arial" panose="020B0604020202020204" pitchFamily="34" charset="0"/>
              </a:rPr>
              <a:t>L</a:t>
            </a:r>
            <a:r>
              <a:rPr lang="en-US" sz="4800" b="1" dirty="0" smtClean="0">
                <a:solidFill>
                  <a:schemeClr val="tx2">
                    <a:lumMod val="60000"/>
                    <a:lumOff val="40000"/>
                  </a:schemeClr>
                </a:solidFill>
                <a:latin typeface="Arial" panose="020B0604020202020204" pitchFamily="34" charset="0"/>
                <a:cs typeface="Arial" panose="020B0604020202020204" pitchFamily="34" charset="0"/>
              </a:rPr>
              <a:t>ess </a:t>
            </a:r>
            <a:r>
              <a:rPr lang="en-US" sz="4800" b="1" dirty="0">
                <a:solidFill>
                  <a:schemeClr val="tx2">
                    <a:lumMod val="60000"/>
                    <a:lumOff val="40000"/>
                  </a:schemeClr>
                </a:solidFill>
                <a:latin typeface="Arial" panose="020B0604020202020204" pitchFamily="34" charset="0"/>
                <a:cs typeface="Arial" panose="020B0604020202020204" pitchFamily="34" charset="0"/>
              </a:rPr>
              <a:t>T</a:t>
            </a:r>
            <a:r>
              <a:rPr lang="en-US" sz="4800" b="1" dirty="0" smtClean="0">
                <a:solidFill>
                  <a:schemeClr val="tx2">
                    <a:lumMod val="60000"/>
                    <a:lumOff val="40000"/>
                  </a:schemeClr>
                </a:solidFill>
                <a:latin typeface="Arial" panose="020B0604020202020204" pitchFamily="34" charset="0"/>
                <a:cs typeface="Arial" panose="020B0604020202020204" pitchFamily="34" charset="0"/>
              </a:rPr>
              <a:t>han an Hour!</a:t>
            </a:r>
          </a:p>
          <a:p>
            <a:pPr marL="0" indent="0" algn="ctr">
              <a:buNone/>
            </a:pPr>
            <a:endParaRPr lang="en-US" sz="2000" b="1" dirty="0" smtClean="0"/>
          </a:p>
          <a:p>
            <a:pPr marL="0" indent="0" algn="ctr">
              <a:buNone/>
            </a:pPr>
            <a:r>
              <a:rPr lang="en-US" sz="2000" b="1" dirty="0" smtClean="0"/>
              <a:t>NNCSS Conference 2018</a:t>
            </a:r>
          </a:p>
          <a:p>
            <a:pPr marL="0" indent="0" algn="ctr">
              <a:buNone/>
            </a:pPr>
            <a:r>
              <a:rPr lang="en-US" sz="2000" b="1" dirty="0" smtClean="0"/>
              <a:t>Karen Karst-Hoskins and Nancy Maldonado</a:t>
            </a:r>
            <a:endParaRPr lang="en-US" sz="2000" b="1" dirty="0"/>
          </a:p>
        </p:txBody>
      </p:sp>
      <p:pic>
        <p:nvPicPr>
          <p:cNvPr id="5" name="Picture 4" descr="C:\Users\karenh\Desktop\KNPB Banners\KNPB LEARNINGMEDIA LOGO.bmp"/>
          <p:cNvPicPr>
            <a:picLocks noChangeAspect="1" noChangeArrowheads="1"/>
          </p:cNvPicPr>
          <p:nvPr/>
        </p:nvPicPr>
        <p:blipFill>
          <a:blip r:embed="rId3" cstate="print"/>
          <a:srcRect t="26882" b="25806"/>
          <a:stretch>
            <a:fillRect/>
          </a:stretch>
        </p:blipFill>
        <p:spPr bwMode="auto">
          <a:xfrm>
            <a:off x="0" y="0"/>
            <a:ext cx="9144000" cy="838200"/>
          </a:xfrm>
          <a:prstGeom prst="rect">
            <a:avLst/>
          </a:prstGeom>
          <a:noFill/>
        </p:spPr>
      </p:pic>
    </p:spTree>
    <p:extLst>
      <p:ext uri="{BB962C8B-B14F-4D97-AF65-F5344CB8AC3E}">
        <p14:creationId xmlns:p14="http://schemas.microsoft.com/office/powerpoint/2010/main" val="777756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karenh\Desktop\DPLA.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8" cy="11842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karenh\Desktop\KNPB Banners\KNPB LEARNINGMEDIA LOGO.bmp"/>
          <p:cNvPicPr>
            <a:picLocks noChangeAspect="1" noChangeArrowheads="1"/>
          </p:cNvPicPr>
          <p:nvPr/>
        </p:nvPicPr>
        <p:blipFill>
          <a:blip r:embed="rId4" cstate="print"/>
          <a:srcRect t="26882" b="25806"/>
          <a:stretch>
            <a:fillRect/>
          </a:stretch>
        </p:blipFill>
        <p:spPr bwMode="auto">
          <a:xfrm>
            <a:off x="0" y="6019800"/>
            <a:ext cx="9144000" cy="838200"/>
          </a:xfrm>
          <a:prstGeom prst="rect">
            <a:avLst/>
          </a:prstGeom>
          <a:noFill/>
        </p:spPr>
      </p:pic>
      <p:pic>
        <p:nvPicPr>
          <p:cNvPr id="6147" name="Picture 3" descr="C:\Users\karenh\Desktop\DPLAsets.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384570"/>
            <a:ext cx="4193393" cy="42656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1360587"/>
            <a:ext cx="3352800" cy="4770537"/>
          </a:xfrm>
          <a:prstGeom prst="rect">
            <a:avLst/>
          </a:prstGeom>
          <a:noFill/>
        </p:spPr>
        <p:txBody>
          <a:bodyPr wrap="square" rtlCol="0">
            <a:spAutoFit/>
          </a:bodyPr>
          <a:lstStyle/>
          <a:p>
            <a:r>
              <a:rPr lang="en-US" sz="1600" dirty="0" smtClean="0">
                <a:solidFill>
                  <a:schemeClr val="tx2">
                    <a:lumMod val="75000"/>
                  </a:schemeClr>
                </a:solidFill>
                <a:latin typeface="Arial Rounded MT Bold" panose="020F0704030504030204" pitchFamily="34" charset="0"/>
              </a:rPr>
              <a:t>Browse by topic:</a:t>
            </a:r>
          </a:p>
          <a:p>
            <a:endParaRPr lang="en-US" sz="1600" dirty="0" smtClean="0">
              <a:solidFill>
                <a:schemeClr val="tx2">
                  <a:lumMod val="75000"/>
                </a:schemeClr>
              </a:solidFill>
              <a:latin typeface="Arial Rounded MT Bold" panose="020F0704030504030204" pitchFamily="34" charset="0"/>
            </a:endParaRPr>
          </a:p>
          <a:p>
            <a:r>
              <a:rPr lang="en-US" sz="1600" dirty="0" smtClean="0">
                <a:solidFill>
                  <a:schemeClr val="tx2">
                    <a:lumMod val="75000"/>
                  </a:schemeClr>
                </a:solidFill>
                <a:latin typeface="Arial Rounded MT Bold" panose="020F0704030504030204" pitchFamily="34" charset="0"/>
              </a:rPr>
              <a:t>Primary Source Sets</a:t>
            </a:r>
          </a:p>
          <a:p>
            <a:r>
              <a:rPr lang="en-US" sz="1600" dirty="0" smtClean="0">
                <a:solidFill>
                  <a:schemeClr val="tx2">
                    <a:lumMod val="75000"/>
                  </a:schemeClr>
                </a:solidFill>
                <a:latin typeface="Arial Rounded MT Bold" panose="020F0704030504030204" pitchFamily="34" charset="0"/>
              </a:rPr>
              <a:t>US History</a:t>
            </a:r>
          </a:p>
          <a:p>
            <a:r>
              <a:rPr lang="en-US" sz="1600" dirty="0" smtClean="0">
                <a:solidFill>
                  <a:schemeClr val="tx2">
                    <a:lumMod val="75000"/>
                  </a:schemeClr>
                </a:solidFill>
                <a:latin typeface="Arial Rounded MT Bold" panose="020F0704030504030204" pitchFamily="34" charset="0"/>
              </a:rPr>
              <a:t>American Literature</a:t>
            </a:r>
          </a:p>
          <a:p>
            <a:r>
              <a:rPr lang="en-US" sz="1600" dirty="0" smtClean="0">
                <a:solidFill>
                  <a:schemeClr val="tx2">
                    <a:lumMod val="75000"/>
                  </a:schemeClr>
                </a:solidFill>
                <a:latin typeface="Arial Rounded MT Bold" panose="020F0704030504030204" pitchFamily="34" charset="0"/>
              </a:rPr>
              <a:t>Science and Technology</a:t>
            </a:r>
          </a:p>
          <a:p>
            <a:r>
              <a:rPr lang="en-US" sz="1600" dirty="0" smtClean="0">
                <a:solidFill>
                  <a:schemeClr val="tx2">
                    <a:lumMod val="75000"/>
                  </a:schemeClr>
                </a:solidFill>
                <a:latin typeface="Arial Rounded MT Bold" panose="020F0704030504030204" pitchFamily="34" charset="0"/>
              </a:rPr>
              <a:t>World History</a:t>
            </a:r>
          </a:p>
          <a:p>
            <a:r>
              <a:rPr lang="en-US" sz="1600" dirty="0" smtClean="0">
                <a:solidFill>
                  <a:schemeClr val="tx2">
                    <a:lumMod val="75000"/>
                  </a:schemeClr>
                </a:solidFill>
                <a:latin typeface="Arial Rounded MT Bold" panose="020F0704030504030204" pitchFamily="34" charset="0"/>
              </a:rPr>
              <a:t>Arts</a:t>
            </a:r>
          </a:p>
          <a:p>
            <a:r>
              <a:rPr lang="en-US" sz="1600" dirty="0" smtClean="0">
                <a:solidFill>
                  <a:schemeClr val="tx2">
                    <a:lumMod val="75000"/>
                  </a:schemeClr>
                </a:solidFill>
                <a:latin typeface="Arial Rounded MT Bold" panose="020F0704030504030204" pitchFamily="34" charset="0"/>
              </a:rPr>
              <a:t>African Americans</a:t>
            </a:r>
          </a:p>
          <a:p>
            <a:r>
              <a:rPr lang="en-US" sz="1600" dirty="0" smtClean="0">
                <a:solidFill>
                  <a:schemeClr val="tx2">
                    <a:lumMod val="75000"/>
                  </a:schemeClr>
                </a:solidFill>
                <a:latin typeface="Arial Rounded MT Bold" panose="020F0704030504030204" pitchFamily="34" charset="0"/>
              </a:rPr>
              <a:t>Asian Americans</a:t>
            </a:r>
          </a:p>
          <a:p>
            <a:r>
              <a:rPr lang="en-US" sz="1600" dirty="0" smtClean="0">
                <a:solidFill>
                  <a:schemeClr val="tx2">
                    <a:lumMod val="75000"/>
                  </a:schemeClr>
                </a:solidFill>
                <a:latin typeface="Arial Rounded MT Bold" panose="020F0704030504030204" pitchFamily="34" charset="0"/>
              </a:rPr>
              <a:t>Labor History</a:t>
            </a:r>
          </a:p>
          <a:p>
            <a:r>
              <a:rPr lang="en-US" sz="1600" dirty="0" smtClean="0">
                <a:solidFill>
                  <a:schemeClr val="tx2">
                    <a:lumMod val="75000"/>
                  </a:schemeClr>
                </a:solidFill>
                <a:latin typeface="Arial Rounded MT Bold" panose="020F0704030504030204" pitchFamily="34" charset="0"/>
              </a:rPr>
              <a:t>Latino Americans</a:t>
            </a:r>
          </a:p>
          <a:p>
            <a:r>
              <a:rPr lang="en-US" sz="1600" dirty="0" smtClean="0">
                <a:solidFill>
                  <a:schemeClr val="tx2">
                    <a:lumMod val="75000"/>
                  </a:schemeClr>
                </a:solidFill>
                <a:latin typeface="Arial Rounded MT Bold" panose="020F0704030504030204" pitchFamily="34" charset="0"/>
              </a:rPr>
              <a:t>Law &amp; Government</a:t>
            </a:r>
          </a:p>
          <a:p>
            <a:r>
              <a:rPr lang="en-US" sz="1600" dirty="0" smtClean="0">
                <a:solidFill>
                  <a:schemeClr val="tx2">
                    <a:lumMod val="75000"/>
                  </a:schemeClr>
                </a:solidFill>
                <a:latin typeface="Arial Rounded MT Bold" panose="020F0704030504030204" pitchFamily="34" charset="0"/>
              </a:rPr>
              <a:t>Migration</a:t>
            </a:r>
          </a:p>
          <a:p>
            <a:r>
              <a:rPr lang="en-US" sz="1600" dirty="0" smtClean="0">
                <a:solidFill>
                  <a:schemeClr val="tx2">
                    <a:lumMod val="75000"/>
                  </a:schemeClr>
                </a:solidFill>
                <a:latin typeface="Arial Rounded MT Bold" panose="020F0704030504030204" pitchFamily="34" charset="0"/>
              </a:rPr>
              <a:t>Native</a:t>
            </a:r>
          </a:p>
          <a:p>
            <a:r>
              <a:rPr lang="en-US" sz="1600" dirty="0" smtClean="0">
                <a:solidFill>
                  <a:schemeClr val="tx2">
                    <a:lumMod val="75000"/>
                  </a:schemeClr>
                </a:solidFill>
                <a:latin typeface="Arial Rounded MT Bold" panose="020F0704030504030204" pitchFamily="34" charset="0"/>
              </a:rPr>
              <a:t>Americans</a:t>
            </a:r>
          </a:p>
          <a:p>
            <a:r>
              <a:rPr lang="en-US" sz="1600" dirty="0" smtClean="0">
                <a:solidFill>
                  <a:schemeClr val="tx2">
                    <a:lumMod val="75000"/>
                  </a:schemeClr>
                </a:solidFill>
                <a:latin typeface="Arial Rounded MT Bold" panose="020F0704030504030204" pitchFamily="34" charset="0"/>
              </a:rPr>
              <a:t>Social Movements</a:t>
            </a:r>
          </a:p>
          <a:p>
            <a:r>
              <a:rPr lang="en-US" sz="1600" dirty="0" smtClean="0">
                <a:solidFill>
                  <a:schemeClr val="tx2">
                    <a:lumMod val="75000"/>
                  </a:schemeClr>
                </a:solidFill>
                <a:latin typeface="Arial Rounded MT Bold" panose="020F0704030504030204" pitchFamily="34" charset="0"/>
              </a:rPr>
              <a:t>Women</a:t>
            </a:r>
          </a:p>
          <a:p>
            <a:endParaRPr lang="en-US" sz="1600" dirty="0">
              <a:latin typeface="Arial Rounded MT Bold" panose="020F0704030504030204" pitchFamily="34" charset="0"/>
            </a:endParaRPr>
          </a:p>
        </p:txBody>
      </p:sp>
    </p:spTree>
    <p:extLst>
      <p:ext uri="{BB962C8B-B14F-4D97-AF65-F5344CB8AC3E}">
        <p14:creationId xmlns:p14="http://schemas.microsoft.com/office/powerpoint/2010/main" val="2264354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karenh\Desktop\KNPB Banners\KNPB LEARNINGMEDIA LOGO.bmp"/>
          <p:cNvPicPr>
            <a:picLocks noChangeAspect="1" noChangeArrowheads="1"/>
          </p:cNvPicPr>
          <p:nvPr/>
        </p:nvPicPr>
        <p:blipFill>
          <a:blip r:embed="rId3" cstate="print"/>
          <a:srcRect t="26882" b="25806"/>
          <a:stretch>
            <a:fillRect/>
          </a:stretch>
        </p:blipFill>
        <p:spPr bwMode="auto">
          <a:xfrm>
            <a:off x="0" y="6019800"/>
            <a:ext cx="9144000" cy="838200"/>
          </a:xfrm>
          <a:prstGeom prst="rect">
            <a:avLst/>
          </a:prstGeom>
          <a:noFill/>
        </p:spPr>
      </p:pic>
      <p:pic>
        <p:nvPicPr>
          <p:cNvPr id="1026" name="Picture 2" descr="President Dwight D. Eisenhower's Farewell Address (1961): Imag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6234" y="166361"/>
            <a:ext cx="2091531" cy="15686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arenh\Desktop\NA.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057400"/>
            <a:ext cx="9144000" cy="9981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arenh\Desktop\NA 2.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062794"/>
            <a:ext cx="9114429" cy="2735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584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karenh\Desktop\KNPB Banners\KNPB LEARNINGMEDIA LOGO.bmp"/>
          <p:cNvPicPr>
            <a:picLocks noChangeAspect="1" noChangeArrowheads="1"/>
          </p:cNvPicPr>
          <p:nvPr/>
        </p:nvPicPr>
        <p:blipFill>
          <a:blip r:embed="rId3" cstate="print"/>
          <a:srcRect t="26882" b="25806"/>
          <a:stretch>
            <a:fillRect/>
          </a:stretch>
        </p:blipFill>
        <p:spPr bwMode="auto">
          <a:xfrm>
            <a:off x="0" y="6019800"/>
            <a:ext cx="9144000" cy="838200"/>
          </a:xfrm>
          <a:prstGeom prst="rect">
            <a:avLst/>
          </a:prstGeom>
          <a:noFill/>
        </p:spPr>
      </p:pic>
      <p:pic>
        <p:nvPicPr>
          <p:cNvPr id="5122" name="Picture 2" descr="Daily News Sto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29"/>
            <a:ext cx="9144000" cy="117230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karenh\Desktop\Daily News.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16" y="1204966"/>
            <a:ext cx="2263223" cy="481483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karenh\Desktop\Daily News 2.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4835" y="1837376"/>
            <a:ext cx="6702965" cy="3858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552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karenh\Desktop\KNPB Banners\KNPB LEARNINGMEDIA LOGO.bmp"/>
          <p:cNvPicPr>
            <a:picLocks noChangeAspect="1" noChangeArrowheads="1"/>
          </p:cNvPicPr>
          <p:nvPr/>
        </p:nvPicPr>
        <p:blipFill>
          <a:blip r:embed="rId3" cstate="print"/>
          <a:srcRect t="26882" b="25806"/>
          <a:stretch>
            <a:fillRect/>
          </a:stretch>
        </p:blipFill>
        <p:spPr bwMode="auto">
          <a:xfrm>
            <a:off x="0" y="6019800"/>
            <a:ext cx="9144000" cy="838200"/>
          </a:xfrm>
          <a:prstGeom prst="rect">
            <a:avLst/>
          </a:prstGeom>
          <a:noFill/>
        </p:spPr>
      </p:pic>
      <p:pic>
        <p:nvPicPr>
          <p:cNvPr id="2052" name="Picture 4" descr="Ken Burns: Teaching American History and Cul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7230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karenh\Desktop\Ken Burns.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179565"/>
            <a:ext cx="3456250" cy="47593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karenh\Desktop\Dust Bowl.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05115" y="3124200"/>
            <a:ext cx="5346142"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karenh\Desktop\Dust Bowl 2.bm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08651" y="1594352"/>
            <a:ext cx="5535350" cy="1235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799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karenh\Desktop\KNPB Banners\KNPB LEARNINGMEDIA LOGO.bmp"/>
          <p:cNvPicPr>
            <a:picLocks noChangeAspect="1" noChangeArrowheads="1"/>
          </p:cNvPicPr>
          <p:nvPr/>
        </p:nvPicPr>
        <p:blipFill>
          <a:blip r:embed="rId3" cstate="print"/>
          <a:srcRect t="26882" b="25806"/>
          <a:stretch>
            <a:fillRect/>
          </a:stretch>
        </p:blipFill>
        <p:spPr bwMode="auto">
          <a:xfrm>
            <a:off x="0" y="6019800"/>
            <a:ext cx="9144000" cy="838200"/>
          </a:xfrm>
          <a:prstGeom prst="rect">
            <a:avLst/>
          </a:prstGeom>
          <a:noFill/>
        </p:spPr>
      </p:pic>
      <p:pic>
        <p:nvPicPr>
          <p:cNvPr id="3074" name="Picture 2" descr="Wilson and Di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8" y="-25400"/>
            <a:ext cx="9144000" cy="117230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karenh\Desktop\Wilson and Ditch.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3001" y="2505618"/>
            <a:ext cx="5768257" cy="31625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karenh\Desktop\Wilson and Ditch 2.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3001" y="1371600"/>
            <a:ext cx="5760999" cy="112687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karenh\Desktop\Wilson and Ditch 3.bm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287" y="2505618"/>
            <a:ext cx="3155809" cy="251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386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karenh\Desktop\KNPB Banners\KNPB LEARNINGMEDIA LOGO.bmp"/>
          <p:cNvPicPr>
            <a:picLocks noChangeAspect="1" noChangeArrowheads="1"/>
          </p:cNvPicPr>
          <p:nvPr/>
        </p:nvPicPr>
        <p:blipFill>
          <a:blip r:embed="rId3" cstate="print"/>
          <a:srcRect t="26882" b="25806"/>
          <a:stretch>
            <a:fillRect/>
          </a:stretch>
        </p:blipFill>
        <p:spPr bwMode="auto">
          <a:xfrm>
            <a:off x="0" y="6019800"/>
            <a:ext cx="9144000" cy="838200"/>
          </a:xfrm>
          <a:prstGeom prst="rect">
            <a:avLst/>
          </a:prstGeom>
          <a:noFill/>
        </p:spPr>
      </p:pic>
      <p:pic>
        <p:nvPicPr>
          <p:cNvPr id="7170" name="Picture 2" descr="Holiday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1" y="0"/>
            <a:ext cx="9144000" cy="1172308"/>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karenh\Desktop\Ho.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295400"/>
            <a:ext cx="2695512" cy="43434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karenh\Desktop\Ho 2.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2328" y="1512887"/>
            <a:ext cx="5680864" cy="4125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586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arenh\Desktop\Middle School Literacy.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964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karenh\Desktop\Personification.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199" y="1422563"/>
            <a:ext cx="2474119" cy="1834700"/>
          </a:xfrm>
          <a:prstGeom prst="rect">
            <a:avLst/>
          </a:prstGeom>
          <a:noFill/>
          <a:ln>
            <a:solidFill>
              <a:schemeClr val="accent1">
                <a:lumMod val="20000"/>
                <a:lumOff val="80000"/>
              </a:schemeClr>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rot="477292">
            <a:off x="6556032" y="2504936"/>
            <a:ext cx="2590800" cy="369332"/>
          </a:xfrm>
          <a:prstGeom prst="rect">
            <a:avLst/>
          </a:prstGeom>
          <a:noFill/>
        </p:spPr>
        <p:txBody>
          <a:bodyPr wrap="square" rtlCol="0">
            <a:spAutoFit/>
          </a:bodyPr>
          <a:lstStyle/>
          <a:p>
            <a:r>
              <a:rPr lang="en-US" dirty="0" smtClean="0"/>
              <a:t>English Language Arts</a:t>
            </a:r>
            <a:endParaRPr lang="en-US" dirty="0"/>
          </a:p>
        </p:txBody>
      </p:sp>
      <p:pic>
        <p:nvPicPr>
          <p:cNvPr id="1026" name="Picture 2" descr="C:\Users\karenh\Desktop\MS Inspiring Literacy Social Studies Image.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199" y="3846819"/>
            <a:ext cx="2474119" cy="185380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arenh\Desktop\MS Inspiring Literacy Science Image.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9352" y="1422563"/>
            <a:ext cx="2396910" cy="18097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arenh\Desktop\MS Inspiring Literacy Math Image.bm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9352" y="3930980"/>
            <a:ext cx="2396910" cy="18124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477292">
            <a:off x="6560582" y="5014699"/>
            <a:ext cx="2590800" cy="369332"/>
          </a:xfrm>
          <a:prstGeom prst="rect">
            <a:avLst/>
          </a:prstGeom>
          <a:noFill/>
        </p:spPr>
        <p:txBody>
          <a:bodyPr wrap="square" rtlCol="0">
            <a:spAutoFit/>
          </a:bodyPr>
          <a:lstStyle/>
          <a:p>
            <a:pPr algn="ctr"/>
            <a:r>
              <a:rPr lang="en-US" dirty="0" smtClean="0"/>
              <a:t>Social Studies</a:t>
            </a:r>
            <a:endParaRPr lang="en-US" dirty="0"/>
          </a:p>
        </p:txBody>
      </p:sp>
      <p:sp>
        <p:nvSpPr>
          <p:cNvPr id="10" name="TextBox 9"/>
          <p:cNvSpPr txBox="1"/>
          <p:nvPr/>
        </p:nvSpPr>
        <p:spPr>
          <a:xfrm rot="477292">
            <a:off x="2390733" y="2448197"/>
            <a:ext cx="1688478" cy="369332"/>
          </a:xfrm>
          <a:prstGeom prst="rect">
            <a:avLst/>
          </a:prstGeom>
          <a:noFill/>
        </p:spPr>
        <p:txBody>
          <a:bodyPr wrap="square" rtlCol="0">
            <a:spAutoFit/>
          </a:bodyPr>
          <a:lstStyle/>
          <a:p>
            <a:pPr algn="ctr"/>
            <a:r>
              <a:rPr lang="en-US" dirty="0" smtClean="0"/>
              <a:t>Science</a:t>
            </a:r>
            <a:endParaRPr lang="en-US" dirty="0"/>
          </a:p>
        </p:txBody>
      </p:sp>
      <p:sp>
        <p:nvSpPr>
          <p:cNvPr id="11" name="TextBox 10"/>
          <p:cNvSpPr txBox="1"/>
          <p:nvPr/>
        </p:nvSpPr>
        <p:spPr>
          <a:xfrm rot="477292">
            <a:off x="2387203" y="5153791"/>
            <a:ext cx="2590800" cy="369332"/>
          </a:xfrm>
          <a:prstGeom prst="rect">
            <a:avLst/>
          </a:prstGeom>
          <a:noFill/>
        </p:spPr>
        <p:txBody>
          <a:bodyPr wrap="square" rtlCol="0">
            <a:spAutoFit/>
          </a:bodyPr>
          <a:lstStyle/>
          <a:p>
            <a:r>
              <a:rPr lang="en-US" dirty="0" smtClean="0"/>
              <a:t>Mathematics</a:t>
            </a:r>
            <a:endParaRPr lang="en-US" dirty="0"/>
          </a:p>
        </p:txBody>
      </p:sp>
      <p:pic>
        <p:nvPicPr>
          <p:cNvPr id="12" name="Picture 11" descr="C:\Users\karenh\Desktop\KNPB Banners\KNPB LEARNINGMEDIA LOGO.bmp"/>
          <p:cNvPicPr>
            <a:picLocks noChangeAspect="1" noChangeArrowheads="1"/>
          </p:cNvPicPr>
          <p:nvPr/>
        </p:nvPicPr>
        <p:blipFill>
          <a:blip r:embed="rId8" cstate="print"/>
          <a:srcRect t="26882" b="25806"/>
          <a:stretch>
            <a:fillRect/>
          </a:stretch>
        </p:blipFill>
        <p:spPr bwMode="auto">
          <a:xfrm>
            <a:off x="0" y="6019800"/>
            <a:ext cx="9144000" cy="838200"/>
          </a:xfrm>
          <a:prstGeom prst="rect">
            <a:avLst/>
          </a:prstGeom>
          <a:noFill/>
        </p:spPr>
      </p:pic>
    </p:spTree>
    <p:extLst>
      <p:ext uri="{BB962C8B-B14F-4D97-AF65-F5344CB8AC3E}">
        <p14:creationId xmlns:p14="http://schemas.microsoft.com/office/powerpoint/2010/main" val="1929185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2213" y="525695"/>
            <a:ext cx="3733800" cy="1077218"/>
          </a:xfrm>
          <a:prstGeom prst="rect">
            <a:avLst/>
          </a:prstGeom>
          <a:noFill/>
        </p:spPr>
        <p:txBody>
          <a:bodyPr wrap="square" rtlCol="0">
            <a:spAutoFit/>
          </a:bodyPr>
          <a:lstStyle/>
          <a:p>
            <a:endParaRPr lang="en-US" sz="3200" dirty="0" smtClean="0"/>
          </a:p>
          <a:p>
            <a:r>
              <a:rPr lang="en-US" sz="3200" dirty="0" smtClean="0"/>
              <a:t> </a:t>
            </a:r>
            <a:endParaRPr lang="en-US" sz="3200" dirty="0"/>
          </a:p>
        </p:txBody>
      </p:sp>
      <p:pic>
        <p:nvPicPr>
          <p:cNvPr id="4" name="Picture 3" descr="C:\Users\karenh\Desktop\KNPB Banners\KNPB LEARNINGMEDIA LOGO.bmp"/>
          <p:cNvPicPr>
            <a:picLocks noChangeAspect="1" noChangeArrowheads="1"/>
          </p:cNvPicPr>
          <p:nvPr/>
        </p:nvPicPr>
        <p:blipFill>
          <a:blip r:embed="rId3" cstate="print"/>
          <a:srcRect t="26882" b="25806"/>
          <a:stretch>
            <a:fillRect/>
          </a:stretch>
        </p:blipFill>
        <p:spPr bwMode="auto">
          <a:xfrm>
            <a:off x="0" y="6019800"/>
            <a:ext cx="9144000" cy="838200"/>
          </a:xfrm>
          <a:prstGeom prst="rect">
            <a:avLst/>
          </a:prstGeom>
          <a:noFill/>
        </p:spPr>
      </p:pic>
      <p:pic>
        <p:nvPicPr>
          <p:cNvPr id="6149" name="Picture 5" descr="C:\Users\karenh\Desktop\Wild NV\Nevada Resources Images\WildNevada_158x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868695"/>
            <a:ext cx="3866884" cy="146843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34613" y="678095"/>
            <a:ext cx="3733800" cy="1015663"/>
          </a:xfrm>
          <a:prstGeom prst="rect">
            <a:avLst/>
          </a:prstGeom>
          <a:noFill/>
        </p:spPr>
        <p:txBody>
          <a:bodyPr wrap="square" rtlCol="0">
            <a:spAutoFit/>
          </a:bodyPr>
          <a:lstStyle/>
          <a:p>
            <a:pPr algn="ctr"/>
            <a:r>
              <a:rPr lang="en-US" sz="2800" dirty="0">
                <a:hlinkClick r:id="rId5"/>
              </a:rPr>
              <a:t>Leah Brady Great </a:t>
            </a:r>
            <a:r>
              <a:rPr lang="en-US" sz="3200" dirty="0">
                <a:hlinkClick r:id="rId5"/>
              </a:rPr>
              <a:t>Grandfather's</a:t>
            </a:r>
            <a:r>
              <a:rPr lang="en-US" sz="2800" dirty="0">
                <a:hlinkClick r:id="rId5"/>
              </a:rPr>
              <a:t> Story</a:t>
            </a:r>
            <a:endParaRPr lang="en-US" sz="2800" dirty="0"/>
          </a:p>
        </p:txBody>
      </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3699" y="1981200"/>
            <a:ext cx="2790825" cy="1927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7063" y="4114800"/>
            <a:ext cx="23241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C:\Users\NancyM\Desktop\wild nevada choices.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710" y="2700140"/>
            <a:ext cx="5210903" cy="282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093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karenh\Desktop\KNPB Banners\KNPB LEARNINGMEDIA LOGO.bmp"/>
          <p:cNvPicPr>
            <a:picLocks noChangeAspect="1" noChangeArrowheads="1"/>
          </p:cNvPicPr>
          <p:nvPr/>
        </p:nvPicPr>
        <p:blipFill>
          <a:blip r:embed="rId3" cstate="print"/>
          <a:srcRect t="26882" b="25806"/>
          <a:stretch>
            <a:fillRect/>
          </a:stretch>
        </p:blipFill>
        <p:spPr bwMode="auto">
          <a:xfrm>
            <a:off x="-7434" y="0"/>
            <a:ext cx="9144000" cy="838200"/>
          </a:xfrm>
          <a:prstGeom prst="rect">
            <a:avLst/>
          </a:prstGeom>
          <a:noFill/>
        </p:spPr>
      </p:pic>
      <p:sp>
        <p:nvSpPr>
          <p:cNvPr id="3" name="TextBox 2"/>
          <p:cNvSpPr txBox="1"/>
          <p:nvPr/>
        </p:nvSpPr>
        <p:spPr>
          <a:xfrm>
            <a:off x="1066799" y="1295400"/>
            <a:ext cx="7335321" cy="584775"/>
          </a:xfrm>
          <a:prstGeom prst="rect">
            <a:avLst/>
          </a:prstGeom>
          <a:noFill/>
        </p:spPr>
        <p:txBody>
          <a:bodyPr wrap="square" rtlCol="0">
            <a:spAutoFit/>
          </a:bodyPr>
          <a:lstStyle/>
          <a:p>
            <a:pPr algn="ctr"/>
            <a:r>
              <a:rPr lang="en-US" sz="3200" dirty="0" smtClean="0"/>
              <a:t>KNPB.org Website</a:t>
            </a:r>
            <a:endParaRPr lang="en-US" sz="3200" dirty="0"/>
          </a:p>
        </p:txBody>
      </p:sp>
      <p:pic>
        <p:nvPicPr>
          <p:cNvPr id="11266" name="Picture 2" descr="C:\Users\karenh\Desktop\ScreenShot 13.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93" y="1833414"/>
            <a:ext cx="8963745" cy="3733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81800" y="1880175"/>
            <a:ext cx="685800" cy="2534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528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arenh\Desktop\KNPB Banners\KNPB LEARNINGMEDIA LOGO.bmp"/>
          <p:cNvPicPr>
            <a:picLocks noChangeAspect="1" noChangeArrowheads="1"/>
          </p:cNvPicPr>
          <p:nvPr/>
        </p:nvPicPr>
        <p:blipFill>
          <a:blip r:embed="rId3" cstate="print"/>
          <a:srcRect t="26882" b="25806"/>
          <a:stretch>
            <a:fillRect/>
          </a:stretch>
        </p:blipFill>
        <p:spPr bwMode="auto">
          <a:xfrm>
            <a:off x="31072" y="-38100"/>
            <a:ext cx="9144000" cy="838200"/>
          </a:xfrm>
          <a:prstGeom prst="rect">
            <a:avLst/>
          </a:prstGeom>
          <a:noFill/>
        </p:spPr>
      </p:pic>
      <p:sp>
        <p:nvSpPr>
          <p:cNvPr id="2" name="TextBox 1"/>
          <p:cNvSpPr txBox="1"/>
          <p:nvPr/>
        </p:nvSpPr>
        <p:spPr>
          <a:xfrm>
            <a:off x="1371600" y="1447800"/>
            <a:ext cx="6934200" cy="369332"/>
          </a:xfrm>
          <a:prstGeom prst="rect">
            <a:avLst/>
          </a:prstGeom>
          <a:noFill/>
        </p:spPr>
        <p:txBody>
          <a:bodyPr wrap="square" rtlCol="0">
            <a:spAutoFit/>
          </a:bodyPr>
          <a:lstStyle/>
          <a:p>
            <a:endParaRPr lang="en-US" dirty="0"/>
          </a:p>
        </p:txBody>
      </p:sp>
      <p:pic>
        <p:nvPicPr>
          <p:cNvPr id="12290" name="Picture 2" descr="C:\Users\karenh\Desktop\ScreenShot 14.bmp"/>
          <p:cNvPicPr>
            <a:picLocks noChangeAspect="1" noChangeArrowheads="1"/>
          </p:cNvPicPr>
          <p:nvPr/>
        </p:nvPicPr>
        <p:blipFill rotWithShape="1">
          <a:blip r:embed="rId4">
            <a:extLst>
              <a:ext uri="{28A0092B-C50C-407E-A947-70E740481C1C}">
                <a14:useLocalDpi xmlns:a14="http://schemas.microsoft.com/office/drawing/2010/main" val="0"/>
              </a:ext>
            </a:extLst>
          </a:blip>
          <a:srcRect b="2572"/>
          <a:stretch/>
        </p:blipFill>
        <p:spPr bwMode="auto">
          <a:xfrm>
            <a:off x="36095" y="836195"/>
            <a:ext cx="9047634" cy="605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766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066800"/>
            <a:ext cx="8610600" cy="4449763"/>
          </a:xfrm>
        </p:spPr>
        <p:txBody>
          <a:bodyPr/>
          <a:lstStyle/>
          <a:p>
            <a:pPr marL="0" indent="0">
              <a:buNone/>
            </a:pPr>
            <a:endParaRPr lang="en-US" dirty="0" smtClean="0"/>
          </a:p>
          <a:p>
            <a:pPr marL="0" indent="0">
              <a:buNone/>
            </a:pPr>
            <a:r>
              <a:rPr lang="en-US" sz="3600" dirty="0" smtClean="0">
                <a:solidFill>
                  <a:schemeClr val="tx2">
                    <a:lumMod val="60000"/>
                    <a:lumOff val="40000"/>
                  </a:schemeClr>
                </a:solidFill>
                <a:latin typeface="Arial" panose="020B0604020202020204" pitchFamily="34" charset="0"/>
                <a:cs typeface="Arial" panose="020B0604020202020204" pitchFamily="34" charset="0"/>
              </a:rPr>
              <a:t>Objectives</a:t>
            </a:r>
            <a:r>
              <a:rPr lang="en-US" dirty="0" smtClean="0"/>
              <a:t>:</a:t>
            </a:r>
          </a:p>
          <a:p>
            <a:pPr marL="0" indent="0">
              <a:buNone/>
            </a:pPr>
            <a:endParaRPr lang="en-US" dirty="0" smtClean="0"/>
          </a:p>
          <a:p>
            <a:r>
              <a:rPr lang="en-US" sz="2400" dirty="0" smtClean="0"/>
              <a:t>Introduce K-12 Social Studies teachers to PBS </a:t>
            </a:r>
            <a:r>
              <a:rPr lang="en-US" sz="2400" dirty="0" err="1" smtClean="0"/>
              <a:t>LearningMedia</a:t>
            </a:r>
            <a:r>
              <a:rPr lang="en-US" sz="2400" dirty="0" smtClean="0"/>
              <a:t> through an interactive hands-on presentation in a computer lab setting.</a:t>
            </a:r>
          </a:p>
          <a:p>
            <a:r>
              <a:rPr lang="en-US" sz="2400" dirty="0" smtClean="0"/>
              <a:t>All attendees will sign up as a user and have an understanding of how to search topics, grade levels, and standards in order to use PBS Learning Media effectively in their classroom.</a:t>
            </a:r>
          </a:p>
        </p:txBody>
      </p:sp>
      <p:pic>
        <p:nvPicPr>
          <p:cNvPr id="5" name="Picture 4" descr="C:\Users\karenh\Desktop\KNPB Banners\KNPB LEARNINGMEDIA LOGO.bmp"/>
          <p:cNvPicPr>
            <a:picLocks noChangeAspect="1" noChangeArrowheads="1"/>
          </p:cNvPicPr>
          <p:nvPr/>
        </p:nvPicPr>
        <p:blipFill>
          <a:blip r:embed="rId3" cstate="print"/>
          <a:srcRect t="26882" b="25806"/>
          <a:stretch>
            <a:fillRect/>
          </a:stretch>
        </p:blipFill>
        <p:spPr bwMode="auto">
          <a:xfrm>
            <a:off x="-12032" y="0"/>
            <a:ext cx="9144000" cy="838200"/>
          </a:xfrm>
          <a:prstGeom prst="rect">
            <a:avLst/>
          </a:prstGeom>
          <a:noFill/>
        </p:spPr>
      </p:pic>
    </p:spTree>
    <p:extLst>
      <p:ext uri="{BB962C8B-B14F-4D97-AF65-F5344CB8AC3E}">
        <p14:creationId xmlns:p14="http://schemas.microsoft.com/office/powerpoint/2010/main" val="3496954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347" name="Rectangle 3"/>
          <p:cNvSpPr>
            <a:spLocks noGrp="1" noChangeArrowheads="1"/>
          </p:cNvSpPr>
          <p:nvPr>
            <p:ph idx="4294967295"/>
          </p:nvPr>
        </p:nvSpPr>
        <p:spPr>
          <a:xfrm>
            <a:off x="3886200" y="2057400"/>
            <a:ext cx="4876800" cy="2743200"/>
          </a:xfr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20000"/>
          </a:bodyPr>
          <a:lstStyle/>
          <a:p>
            <a:pPr algn="ctr">
              <a:buFontTx/>
              <a:buNone/>
            </a:pPr>
            <a:r>
              <a:rPr lang="en-US" dirty="0" smtClean="0">
                <a:solidFill>
                  <a:sysClr val="windowText" lastClr="000000"/>
                </a:solidFill>
              </a:rPr>
              <a:t>Need help?</a:t>
            </a:r>
          </a:p>
          <a:p>
            <a:pPr algn="ctr">
              <a:buFontTx/>
              <a:buNone/>
            </a:pPr>
            <a:r>
              <a:rPr lang="en-US" dirty="0" smtClean="0">
                <a:solidFill>
                  <a:sysClr val="windowText" lastClr="000000"/>
                </a:solidFill>
              </a:rPr>
              <a:t>Contact</a:t>
            </a:r>
          </a:p>
          <a:p>
            <a:pPr algn="ctr">
              <a:buFontTx/>
              <a:buNone/>
            </a:pPr>
            <a:r>
              <a:rPr lang="en-US" smtClean="0">
                <a:solidFill>
                  <a:sysClr val="windowText" lastClr="000000"/>
                </a:solidFill>
              </a:rPr>
              <a:t>Nancy Maldonado</a:t>
            </a:r>
            <a:endParaRPr lang="en-US" dirty="0" smtClean="0">
              <a:solidFill>
                <a:sysClr val="windowText" lastClr="000000"/>
              </a:solidFill>
            </a:endParaRPr>
          </a:p>
          <a:p>
            <a:pPr algn="ctr">
              <a:buFontTx/>
              <a:buNone/>
            </a:pPr>
            <a:r>
              <a:rPr lang="en-US" dirty="0" smtClean="0">
                <a:solidFill>
                  <a:sysClr val="windowText" lastClr="000000"/>
                </a:solidFill>
              </a:rPr>
              <a:t>Vice President of </a:t>
            </a:r>
          </a:p>
          <a:p>
            <a:pPr algn="ctr">
              <a:buFontTx/>
              <a:buNone/>
            </a:pPr>
            <a:r>
              <a:rPr lang="en-US" dirty="0" smtClean="0">
                <a:solidFill>
                  <a:sysClr val="windowText" lastClr="000000"/>
                </a:solidFill>
              </a:rPr>
              <a:t>Education Services</a:t>
            </a:r>
          </a:p>
          <a:p>
            <a:pPr algn="ctr">
              <a:buFontTx/>
              <a:buNone/>
            </a:pPr>
            <a:r>
              <a:rPr lang="en-US" dirty="0" smtClean="0">
                <a:solidFill>
                  <a:sysClr val="windowText" lastClr="000000"/>
                </a:solidFill>
              </a:rPr>
              <a:t>775.682.7917</a:t>
            </a:r>
            <a:endParaRPr lang="en-US" dirty="0">
              <a:solidFill>
                <a:sysClr val="windowText" lastClr="000000"/>
              </a:solidFill>
            </a:endParaRPr>
          </a:p>
        </p:txBody>
      </p:sp>
      <p:pic>
        <p:nvPicPr>
          <p:cNvPr id="4" name="Picture 3" descr="C:\Users\karenh\Desktop\KNPB Banners\KNPB LEARNINGMEDIA LOGO.bmp"/>
          <p:cNvPicPr>
            <a:picLocks noChangeAspect="1" noChangeArrowheads="1"/>
          </p:cNvPicPr>
          <p:nvPr/>
        </p:nvPicPr>
        <p:blipFill>
          <a:blip r:embed="rId8" cstate="print"/>
          <a:srcRect t="26882" b="25806"/>
          <a:stretch>
            <a:fillRect/>
          </a:stretch>
        </p:blipFill>
        <p:spPr bwMode="auto">
          <a:xfrm>
            <a:off x="0" y="6019800"/>
            <a:ext cx="9144000" cy="838200"/>
          </a:xfrm>
          <a:prstGeom prst="rect">
            <a:avLst/>
          </a:prstGeom>
          <a:noFill/>
        </p:spPr>
      </p:pic>
      <p:pic>
        <p:nvPicPr>
          <p:cNvPr id="13314" name="Picture 2" descr="C:\Users\karenh\Desktop\ScreenShot 15.bmp"/>
          <p:cNvPicPr>
            <a:picLocks noChangeAspect="1" noChangeArrowheads="1"/>
          </p:cNvPicPr>
          <p:nvPr/>
        </p:nvPicPr>
        <p:blipFill rotWithShape="1">
          <a:blip r:embed="rId9">
            <a:extLst>
              <a:ext uri="{28A0092B-C50C-407E-A947-70E740481C1C}">
                <a14:useLocalDpi xmlns:a14="http://schemas.microsoft.com/office/drawing/2010/main" val="0"/>
              </a:ext>
            </a:extLst>
          </a:blip>
          <a:srcRect l="13281" t="489" r="5419" b="4420"/>
          <a:stretch/>
        </p:blipFill>
        <p:spPr bwMode="auto">
          <a:xfrm>
            <a:off x="642026" y="1692613"/>
            <a:ext cx="3929974" cy="3151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067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427037"/>
            <a:ext cx="9601200" cy="762000"/>
          </a:xfrm>
        </p:spPr>
        <p:txBody>
          <a:bodyPr>
            <a:noAutofit/>
          </a:bodyPr>
          <a:lstStyle/>
          <a:p>
            <a:r>
              <a:rPr lang="en-US" sz="3600" dirty="0" smtClean="0">
                <a:solidFill>
                  <a:srgbClr val="FFFFFF"/>
                </a:solidFill>
              </a:rPr>
              <a:t>How Teachers Use PBS LearningMedia</a:t>
            </a:r>
            <a:endParaRPr lang="en-US" sz="3600" dirty="0">
              <a:solidFill>
                <a:srgbClr val="FFFFFF"/>
              </a:solidFill>
            </a:endParaRPr>
          </a:p>
        </p:txBody>
      </p:sp>
      <p:pic>
        <p:nvPicPr>
          <p:cNvPr id="6" name="Picture 5" descr="C:\Users\karenh\Desktop\KNPB Banners\KNPB LEARNINGMEDIA LOGO.bmp"/>
          <p:cNvPicPr>
            <a:picLocks noChangeAspect="1" noChangeArrowheads="1"/>
          </p:cNvPicPr>
          <p:nvPr/>
        </p:nvPicPr>
        <p:blipFill>
          <a:blip r:embed="rId3" cstate="print"/>
          <a:srcRect t="26882" b="25806"/>
          <a:stretch>
            <a:fillRect/>
          </a:stretch>
        </p:blipFill>
        <p:spPr bwMode="auto">
          <a:xfrm>
            <a:off x="0" y="-8021"/>
            <a:ext cx="9144000" cy="838200"/>
          </a:xfrm>
          <a:prstGeom prst="rect">
            <a:avLst/>
          </a:prstGeom>
          <a:noFill/>
        </p:spPr>
      </p:pic>
      <p:pic>
        <p:nvPicPr>
          <p:cNvPr id="1026" name="Picture 2" descr="C:\Users\karenh\Desktop\ScreenShot.bmp"/>
          <p:cNvPicPr>
            <a:picLocks noChangeAspect="1" noChangeArrowheads="1"/>
          </p:cNvPicPr>
          <p:nvPr/>
        </p:nvPicPr>
        <p:blipFill rotWithShape="1">
          <a:blip r:embed="rId4">
            <a:extLst>
              <a:ext uri="{28A0092B-C50C-407E-A947-70E740481C1C}">
                <a14:useLocalDpi xmlns:a14="http://schemas.microsoft.com/office/drawing/2010/main" val="0"/>
              </a:ext>
            </a:extLst>
          </a:blip>
          <a:srcRect l="2053"/>
          <a:stretch/>
        </p:blipFill>
        <p:spPr bwMode="auto">
          <a:xfrm>
            <a:off x="70084" y="1066800"/>
            <a:ext cx="9073916"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813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0"/>
            <a:ext cx="8229600" cy="1143000"/>
          </a:xfrm>
        </p:spPr>
        <p:txBody>
          <a:bodyPr>
            <a:normAutofit/>
          </a:bodyPr>
          <a:lstStyle/>
          <a:p>
            <a:r>
              <a:rPr lang="en-US" sz="3600" dirty="0" smtClean="0"/>
              <a:t>Award Winning Content</a:t>
            </a:r>
            <a:endParaRPr lang="en-US" dirty="0"/>
          </a:p>
        </p:txBody>
      </p:sp>
      <p:sp>
        <p:nvSpPr>
          <p:cNvPr id="3" name="Content Placeholder 2"/>
          <p:cNvSpPr>
            <a:spLocks noGrp="1"/>
          </p:cNvSpPr>
          <p:nvPr>
            <p:ph idx="1"/>
          </p:nvPr>
        </p:nvSpPr>
        <p:spPr>
          <a:xfrm>
            <a:off x="449214" y="1013618"/>
            <a:ext cx="8229600" cy="4525963"/>
          </a:xfrm>
        </p:spPr>
        <p:txBody>
          <a:bodyPr/>
          <a:lstStyle/>
          <a:p>
            <a:pPr marL="0" lvl="1" indent="0">
              <a:buNone/>
            </a:pPr>
            <a:r>
              <a:rPr lang="en-US" sz="1900" dirty="0">
                <a:solidFill>
                  <a:srgbClr val="404040"/>
                </a:solidFill>
              </a:rPr>
              <a:t>Content drawn from critically acclaimed PBS programs such </a:t>
            </a:r>
            <a:r>
              <a:rPr lang="en-US" sz="1900" dirty="0" smtClean="0">
                <a:solidFill>
                  <a:srgbClr val="404040"/>
                </a:solidFill>
              </a:rPr>
              <a:t>as:</a:t>
            </a:r>
          </a:p>
          <a:p>
            <a:pPr marL="342900" lvl="1" indent="-342900">
              <a:buFont typeface="Courier New" pitchFamily="49" charset="0"/>
              <a:buChar char="o"/>
            </a:pPr>
            <a:r>
              <a:rPr lang="en-US" sz="1900" b="1" dirty="0" smtClean="0">
                <a:solidFill>
                  <a:srgbClr val="404040"/>
                </a:solidFill>
              </a:rPr>
              <a:t>NOVA</a:t>
            </a:r>
          </a:p>
          <a:p>
            <a:pPr marL="342900" lvl="1" indent="-342900">
              <a:buFont typeface="Courier New" pitchFamily="49" charset="0"/>
              <a:buChar char="o"/>
            </a:pPr>
            <a:r>
              <a:rPr lang="en-US" sz="1900" b="1" dirty="0" smtClean="0">
                <a:solidFill>
                  <a:srgbClr val="404040"/>
                </a:solidFill>
              </a:rPr>
              <a:t>FRONTLINE</a:t>
            </a:r>
          </a:p>
          <a:p>
            <a:pPr marL="342900" lvl="1" indent="-342900">
              <a:buFont typeface="Courier New" pitchFamily="49" charset="0"/>
              <a:buChar char="o"/>
            </a:pPr>
            <a:r>
              <a:rPr lang="en-US" sz="1900" b="1" dirty="0" smtClean="0">
                <a:solidFill>
                  <a:srgbClr val="404040"/>
                </a:solidFill>
              </a:rPr>
              <a:t>NATURE</a:t>
            </a:r>
          </a:p>
          <a:p>
            <a:pPr marL="342900" lvl="1" indent="-342900">
              <a:buFont typeface="Courier New" pitchFamily="49" charset="0"/>
              <a:buChar char="o"/>
            </a:pPr>
            <a:r>
              <a:rPr lang="en-US" sz="1900" dirty="0" smtClean="0">
                <a:solidFill>
                  <a:srgbClr val="404040"/>
                </a:solidFill>
              </a:rPr>
              <a:t>and </a:t>
            </a:r>
            <a:r>
              <a:rPr lang="en-US" sz="1900" dirty="0">
                <a:solidFill>
                  <a:srgbClr val="404040"/>
                </a:solidFill>
              </a:rPr>
              <a:t>PBS KIDS programs like </a:t>
            </a:r>
            <a:r>
              <a:rPr lang="en-US" sz="1900" b="1" dirty="0">
                <a:solidFill>
                  <a:srgbClr val="404040"/>
                </a:solidFill>
              </a:rPr>
              <a:t> </a:t>
            </a:r>
            <a:r>
              <a:rPr lang="en-US" sz="1900" b="1" dirty="0" smtClean="0">
                <a:solidFill>
                  <a:srgbClr val="404040"/>
                </a:solidFill>
              </a:rPr>
              <a:t>WILD KRATTS</a:t>
            </a:r>
          </a:p>
          <a:p>
            <a:pPr marL="342900" lvl="1" indent="-342900">
              <a:buFont typeface="Courier New" pitchFamily="49" charset="0"/>
              <a:buChar char="o"/>
            </a:pPr>
            <a:r>
              <a:rPr lang="en-US" sz="1900" dirty="0" smtClean="0">
                <a:solidFill>
                  <a:srgbClr val="404040"/>
                </a:solidFill>
              </a:rPr>
              <a:t>The Library of Congress and even</a:t>
            </a:r>
          </a:p>
          <a:p>
            <a:pPr marL="0" lvl="1" indent="0">
              <a:buNone/>
            </a:pPr>
            <a:r>
              <a:rPr lang="en-US" sz="1900" dirty="0" smtClean="0">
                <a:solidFill>
                  <a:srgbClr val="404040"/>
                </a:solidFill>
              </a:rPr>
              <a:t>       NASA!</a:t>
            </a:r>
          </a:p>
          <a:p>
            <a:pPr marL="0" lvl="1" indent="0">
              <a:buNone/>
            </a:pPr>
            <a:r>
              <a:rPr lang="en-US" sz="1900" dirty="0" smtClean="0">
                <a:solidFill>
                  <a:srgbClr val="404040"/>
                </a:solidFill>
              </a:rPr>
              <a:t>More content is added all of the time!</a:t>
            </a:r>
            <a:endParaRPr lang="en-US" sz="1900" dirty="0">
              <a:solidFill>
                <a:srgbClr val="404040"/>
              </a:solidFill>
            </a:endParaRPr>
          </a:p>
          <a:p>
            <a:endParaRPr lang="en-US" dirty="0"/>
          </a:p>
        </p:txBody>
      </p:sp>
      <p:pic>
        <p:nvPicPr>
          <p:cNvPr id="4" name="Picture 14" descr="NOVA Be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3972485"/>
            <a:ext cx="1666875" cy="6381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8018" r="18645" b="28571"/>
          <a:stretch/>
        </p:blipFill>
        <p:spPr>
          <a:xfrm>
            <a:off x="5931692" y="1524000"/>
            <a:ext cx="2886075" cy="13335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3694" y="2946993"/>
            <a:ext cx="1463040" cy="110032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344" y="4753528"/>
            <a:ext cx="2232660" cy="693420"/>
          </a:xfrm>
          <a:prstGeom prst="rect">
            <a:avLst/>
          </a:prstGeom>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8677" y="4251988"/>
            <a:ext cx="1551622" cy="1551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9472" y="4008624"/>
            <a:ext cx="1860301"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3846973"/>
            <a:ext cx="1524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01067" y="2946993"/>
            <a:ext cx="2824163" cy="704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C:\Users\karenh\Desktop\KNPB Banners\KNPB LEARNINGMEDIA LOGO.bmp"/>
          <p:cNvPicPr>
            <a:picLocks noChangeAspect="1" noChangeArrowheads="1"/>
          </p:cNvPicPr>
          <p:nvPr/>
        </p:nvPicPr>
        <p:blipFill>
          <a:blip r:embed="rId11" cstate="print"/>
          <a:srcRect t="26882" b="25806"/>
          <a:stretch>
            <a:fillRect/>
          </a:stretch>
        </p:blipFill>
        <p:spPr bwMode="auto">
          <a:xfrm>
            <a:off x="0" y="6019800"/>
            <a:ext cx="9144000" cy="838200"/>
          </a:xfrm>
          <a:prstGeom prst="rect">
            <a:avLst/>
          </a:prstGeom>
          <a:noFill/>
        </p:spPr>
      </p:pic>
    </p:spTree>
    <p:extLst>
      <p:ext uri="{BB962C8B-B14F-4D97-AF65-F5344CB8AC3E}">
        <p14:creationId xmlns:p14="http://schemas.microsoft.com/office/powerpoint/2010/main" val="2784568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karenh\Desktop\KNPB Banners\KNPB LEARNINGMEDIA LOGO.bmp"/>
          <p:cNvPicPr>
            <a:picLocks noChangeAspect="1" noChangeArrowheads="1"/>
          </p:cNvPicPr>
          <p:nvPr/>
        </p:nvPicPr>
        <p:blipFill>
          <a:blip r:embed="rId3" cstate="print"/>
          <a:srcRect t="26882" b="25806"/>
          <a:stretch>
            <a:fillRect/>
          </a:stretch>
        </p:blipFill>
        <p:spPr bwMode="auto">
          <a:xfrm>
            <a:off x="0" y="-21535"/>
            <a:ext cx="9144000" cy="838200"/>
          </a:xfrm>
          <a:prstGeom prst="rect">
            <a:avLst/>
          </a:prstGeom>
          <a:noFill/>
        </p:spPr>
      </p:pic>
      <p:pic>
        <p:nvPicPr>
          <p:cNvPr id="3074" name="Picture 2" descr="C:\Users\karenh\Desktop\ScreenShot 3.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21529"/>
            <a:ext cx="9065893" cy="54433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435031" y="810180"/>
            <a:ext cx="1598293" cy="4025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6814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karenh\Desktop\KNPB Banners\KNPB LEARNINGMEDIA LOGO.bmp"/>
          <p:cNvPicPr>
            <a:picLocks noChangeAspect="1" noChangeArrowheads="1"/>
          </p:cNvPicPr>
          <p:nvPr/>
        </p:nvPicPr>
        <p:blipFill>
          <a:blip r:embed="rId3" cstate="print"/>
          <a:srcRect t="26882" b="25806"/>
          <a:stretch>
            <a:fillRect/>
          </a:stretch>
        </p:blipFill>
        <p:spPr bwMode="auto">
          <a:xfrm>
            <a:off x="0" y="-21535"/>
            <a:ext cx="9144000" cy="838200"/>
          </a:xfrm>
          <a:prstGeom prst="rect">
            <a:avLst/>
          </a:prstGeom>
          <a:noFill/>
        </p:spPr>
      </p:pic>
      <p:pic>
        <p:nvPicPr>
          <p:cNvPr id="2050" name="Picture 2" descr="C:\Users\karenh\Desktop\ScreenShot 2.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051" y="997085"/>
            <a:ext cx="8861898" cy="44466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574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2242" y="152400"/>
            <a:ext cx="8229600" cy="1143000"/>
          </a:xfrm>
        </p:spPr>
        <p:txBody>
          <a:bodyPr>
            <a:normAutofit/>
          </a:bodyPr>
          <a:lstStyle/>
          <a:p>
            <a:r>
              <a:rPr lang="en-US" dirty="0" smtClean="0"/>
              <a:t>Homepage Features</a:t>
            </a:r>
            <a:endParaRPr lang="en-US" dirty="0"/>
          </a:p>
        </p:txBody>
      </p:sp>
      <p:pic>
        <p:nvPicPr>
          <p:cNvPr id="6" name="Picture 2" descr="C:\Users\karenh\Desktop\ScreenShot.bmp"/>
          <p:cNvPicPr>
            <a:picLocks noChangeAspect="1" noChangeArrowheads="1"/>
          </p:cNvPicPr>
          <p:nvPr/>
        </p:nvPicPr>
        <p:blipFill rotWithShape="1">
          <a:blip r:embed="rId3">
            <a:extLst>
              <a:ext uri="{28A0092B-C50C-407E-A947-70E740481C1C}">
                <a14:useLocalDpi xmlns:a14="http://schemas.microsoft.com/office/drawing/2010/main" val="0"/>
              </a:ext>
            </a:extLst>
          </a:blip>
          <a:srcRect l="2053"/>
          <a:stretch/>
        </p:blipFill>
        <p:spPr bwMode="auto">
          <a:xfrm>
            <a:off x="70084" y="1066800"/>
            <a:ext cx="9073916" cy="5638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26268" y="1676400"/>
            <a:ext cx="71628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0084" y="3429000"/>
            <a:ext cx="4349516" cy="3124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0084" y="1676400"/>
            <a:ext cx="956184"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2438400"/>
            <a:ext cx="2174758"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57800" y="1066800"/>
            <a:ext cx="14478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1413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1" y="-381000"/>
            <a:ext cx="13737312" cy="7518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57400" y="1066800"/>
            <a:ext cx="2025193" cy="762000"/>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635978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karenh\Desktop\KNPB Banners\KNPB LEARNINGMEDIA LOGO.bmp"/>
          <p:cNvPicPr>
            <a:picLocks noChangeAspect="1" noChangeArrowheads="1"/>
          </p:cNvPicPr>
          <p:nvPr/>
        </p:nvPicPr>
        <p:blipFill>
          <a:blip r:embed="rId3" cstate="print"/>
          <a:srcRect t="26882" b="25806"/>
          <a:stretch>
            <a:fillRect/>
          </a:stretch>
        </p:blipFill>
        <p:spPr bwMode="auto">
          <a:xfrm>
            <a:off x="0" y="6019800"/>
            <a:ext cx="9144000" cy="838200"/>
          </a:xfrm>
          <a:prstGeom prst="rect">
            <a:avLst/>
          </a:prstGeom>
          <a:noFill/>
        </p:spPr>
      </p:pic>
      <p:pic>
        <p:nvPicPr>
          <p:cNvPr id="5122" name="Picture 2" descr="C:\Users\karenh\Desktop\Library of Congress.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633" y="381000"/>
            <a:ext cx="7490733" cy="493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203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1826</TotalTime>
  <Words>1369</Words>
  <Application>Microsoft Office PowerPoint</Application>
  <PresentationFormat>On-screen Show (4:3)</PresentationFormat>
  <Paragraphs>122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How Teachers Use PBS LearningMedia</vt:lpstr>
      <vt:lpstr>Award Winning Content</vt:lpstr>
      <vt:lpstr>PowerPoint Presentation</vt:lpstr>
      <vt:lpstr>PowerPoint Presentation</vt:lpstr>
      <vt:lpstr>Homepage Features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Karst-Hoskins</dc:creator>
  <cp:lastModifiedBy>Nancy Maldonado</cp:lastModifiedBy>
  <cp:revision>124</cp:revision>
  <cp:lastPrinted>2018-01-31T00:02:20Z</cp:lastPrinted>
  <dcterms:created xsi:type="dcterms:W3CDTF">2014-09-08T22:24:11Z</dcterms:created>
  <dcterms:modified xsi:type="dcterms:W3CDTF">2018-01-31T17:11:42Z</dcterms:modified>
</cp:coreProperties>
</file>