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4" r:id="rId6"/>
    <p:sldId id="262" r:id="rId7"/>
    <p:sldId id="267" r:id="rId8"/>
    <p:sldId id="275" r:id="rId9"/>
    <p:sldId id="276" r:id="rId10"/>
    <p:sldId id="277" r:id="rId11"/>
    <p:sldId id="278" r:id="rId12"/>
    <p:sldId id="279" r:id="rId13"/>
    <p:sldId id="280" r:id="rId14"/>
    <p:sldId id="266" r:id="rId15"/>
    <p:sldId id="268" r:id="rId16"/>
    <p:sldId id="274"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66599BD-621F-4104-9A2A-489134CFAC61}" type="datetimeFigureOut">
              <a:rPr lang="en-US" smtClean="0"/>
              <a:t>3/4/2016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EC5DE18-3213-42C1-B698-77673DD8DE52}"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599BD-621F-4104-9A2A-489134CFAC61}"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5DE18-3213-42C1-B698-77673DD8DE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599BD-621F-4104-9A2A-489134CFAC61}"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5DE18-3213-42C1-B698-77673DD8DE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6599BD-621F-4104-9A2A-489134CFAC61}"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5DE18-3213-42C1-B698-77673DD8DE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599BD-621F-4104-9A2A-489134CFAC61}" type="datetimeFigureOut">
              <a:rPr lang="en-US" smtClean="0"/>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5DE18-3213-42C1-B698-77673DD8DE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66599BD-621F-4104-9A2A-489134CFAC61}" type="datetimeFigureOut">
              <a:rPr lang="en-US" smtClean="0"/>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5DE18-3213-42C1-B698-77673DD8DE52}"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6599BD-621F-4104-9A2A-489134CFAC61}" type="datetimeFigureOut">
              <a:rPr lang="en-US" smtClean="0"/>
              <a:t>3/4/2016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5DE18-3213-42C1-B698-77673DD8DE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599BD-621F-4104-9A2A-489134CFAC61}" type="datetimeFigureOut">
              <a:rPr lang="en-US" smtClean="0"/>
              <a:t>3/4/2016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5DE18-3213-42C1-B698-77673DD8DE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599BD-621F-4104-9A2A-489134CFAC61}" type="datetimeFigureOut">
              <a:rPr lang="en-US" smtClean="0"/>
              <a:t>3/4/2016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5DE18-3213-42C1-B698-77673DD8DE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66599BD-621F-4104-9A2A-489134CFAC61}" type="datetimeFigureOut">
              <a:rPr lang="en-US" smtClean="0"/>
              <a:t>3/4/2016</a:t>
            </a:fld>
            <a:endParaRPr lang="en-US"/>
          </a:p>
        </p:txBody>
      </p:sp>
      <p:sp>
        <p:nvSpPr>
          <p:cNvPr id="7" name="Slide Number Placeholder 6"/>
          <p:cNvSpPr>
            <a:spLocks noGrp="1"/>
          </p:cNvSpPr>
          <p:nvPr>
            <p:ph type="sldNum" sz="quarter" idx="12"/>
          </p:nvPr>
        </p:nvSpPr>
        <p:spPr/>
        <p:txBody>
          <a:bodyPr/>
          <a:lstStyle/>
          <a:p>
            <a:fld id="{8EC5DE18-3213-42C1-B698-77673DD8DE52}"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599BD-621F-4104-9A2A-489134CFAC61}" type="datetimeFigureOut">
              <a:rPr lang="en-US" smtClean="0"/>
              <a:t>3/4/2016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EC5DE18-3213-42C1-B698-77673DD8DE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6599BD-621F-4104-9A2A-489134CFAC61}" type="datetimeFigureOut">
              <a:rPr lang="en-US" smtClean="0"/>
              <a:t>3/4/2016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EC5DE18-3213-42C1-B698-77673DD8DE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hyperlink" Target="https://www.youtube.com/watch?v=jN-CZmTzIH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www.youtube.com/watch?v=uhiCFdWeQf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1363" y="3048000"/>
            <a:ext cx="3313355" cy="1702160"/>
          </a:xfrm>
        </p:spPr>
        <p:txBody>
          <a:bodyPr>
            <a:normAutofit fontScale="90000"/>
          </a:bodyPr>
          <a:lstStyle/>
          <a:p>
            <a:r>
              <a:rPr lang="en-US" sz="4000" dirty="0" smtClean="0"/>
              <a:t>Discussion in a single day?</a:t>
            </a:r>
            <a:endParaRPr lang="en-US" sz="4000" dirty="0"/>
          </a:p>
        </p:txBody>
      </p:sp>
      <p:sp>
        <p:nvSpPr>
          <p:cNvPr id="3" name="Subtitle 2"/>
          <p:cNvSpPr>
            <a:spLocks noGrp="1"/>
          </p:cNvSpPr>
          <p:nvPr>
            <p:ph type="subTitle" idx="1"/>
          </p:nvPr>
        </p:nvSpPr>
        <p:spPr>
          <a:xfrm>
            <a:off x="609600" y="5181600"/>
            <a:ext cx="3810000" cy="1260629"/>
          </a:xfrm>
        </p:spPr>
        <p:txBody>
          <a:bodyPr>
            <a:normAutofit/>
          </a:bodyPr>
          <a:lstStyle/>
          <a:p>
            <a:r>
              <a:rPr lang="en-US" dirty="0" smtClean="0"/>
              <a:t>Denise Coverley-Paxton</a:t>
            </a:r>
          </a:p>
          <a:p>
            <a:r>
              <a:rPr lang="en-US" dirty="0" smtClean="0"/>
              <a:t>Dpaxton@washoeschools.net</a:t>
            </a:r>
            <a:endParaRPr lang="en-US" dirty="0"/>
          </a:p>
        </p:txBody>
      </p:sp>
      <p:sp>
        <p:nvSpPr>
          <p:cNvPr id="4" name="Rectangle 3"/>
          <p:cNvSpPr/>
          <p:nvPr/>
        </p:nvSpPr>
        <p:spPr>
          <a:xfrm>
            <a:off x="6096000" y="4812268"/>
            <a:ext cx="1561646" cy="369332"/>
          </a:xfrm>
          <a:prstGeom prst="rect">
            <a:avLst/>
          </a:prstGeom>
        </p:spPr>
        <p:txBody>
          <a:bodyPr wrap="none">
            <a:spAutoFit/>
          </a:bodyPr>
          <a:lstStyle/>
          <a:p>
            <a:r>
              <a:rPr lang="en-US" dirty="0" smtClean="0"/>
              <a:t>Pro Se Court</a:t>
            </a:r>
            <a:endParaRPr lang="en-US" dirty="0" smtClean="0"/>
          </a:p>
        </p:txBody>
      </p:sp>
    </p:spTree>
    <p:extLst>
      <p:ext uri="{BB962C8B-B14F-4D97-AF65-F5344CB8AC3E}">
        <p14:creationId xmlns:p14="http://schemas.microsoft.com/office/powerpoint/2010/main" val="3930613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648736"/>
          </a:xfrm>
        </p:spPr>
        <p:txBody>
          <a:bodyPr>
            <a:normAutofit fontScale="90000"/>
          </a:bodyPr>
          <a:lstStyle/>
          <a:p>
            <a:r>
              <a:rPr lang="en-US" dirty="0" smtClean="0"/>
              <a:t>Pro Se Court Discussion</a:t>
            </a:r>
            <a:endParaRPr lang="en-US" dirty="0"/>
          </a:p>
        </p:txBody>
      </p:sp>
      <p:sp>
        <p:nvSpPr>
          <p:cNvPr id="3" name="Content Placeholder 2"/>
          <p:cNvSpPr>
            <a:spLocks noGrp="1"/>
          </p:cNvSpPr>
          <p:nvPr>
            <p:ph idx="1"/>
          </p:nvPr>
        </p:nvSpPr>
        <p:spPr>
          <a:xfrm>
            <a:off x="1043492" y="953536"/>
            <a:ext cx="6777317" cy="5371064"/>
          </a:xfrm>
        </p:spPr>
        <p:txBody>
          <a:bodyPr>
            <a:normAutofit/>
          </a:bodyPr>
          <a:lstStyle/>
          <a:p>
            <a:pPr marL="525780" indent="-457200">
              <a:buAutoNum type="arabicPeriod"/>
            </a:pPr>
            <a:r>
              <a:rPr lang="en-US" sz="2000" dirty="0" smtClean="0"/>
              <a:t>Have the justices stand against a wall.</a:t>
            </a:r>
            <a:endParaRPr lang="en-US" sz="2000" b="1" dirty="0" smtClean="0"/>
          </a:p>
          <a:p>
            <a:pPr marL="525780" indent="-457200">
              <a:buAutoNum type="arabicPeriod" startAt="2"/>
            </a:pPr>
            <a:r>
              <a:rPr lang="en-US" sz="2000" dirty="0" smtClean="0"/>
              <a:t>Arrange desks or chairs into triads.  </a:t>
            </a:r>
          </a:p>
          <a:p>
            <a:pPr marL="68580" indent="0">
              <a:buNone/>
            </a:pPr>
            <a:endParaRPr lang="en-US" sz="2000" b="1" dirty="0" smtClean="0"/>
          </a:p>
          <a:p>
            <a:pPr marL="525780" indent="-457200">
              <a:buAutoNum type="arabicPeriod" startAt="2"/>
            </a:pPr>
            <a:r>
              <a:rPr lang="en-US" sz="2000" dirty="0" smtClean="0"/>
              <a:t>Tell the Petitioners to take a seat, 1 per triad.  Tell the Respondents to join a Petitioner.  Sit side by side.  </a:t>
            </a:r>
            <a:endParaRPr lang="en-US" sz="2000" b="1" dirty="0" smtClean="0"/>
          </a:p>
          <a:p>
            <a:pPr marL="525780" indent="-457200">
              <a:buAutoNum type="arabicPeriod" startAt="2"/>
            </a:pPr>
            <a:r>
              <a:rPr lang="en-US" sz="2000" dirty="0" smtClean="0"/>
              <a:t>“All rise.”  Justices take a seat at each triad.</a:t>
            </a:r>
          </a:p>
          <a:p>
            <a:pPr marL="525780" indent="-457200">
              <a:buAutoNum type="arabicPeriod" startAt="2"/>
            </a:pPr>
            <a:r>
              <a:rPr lang="en-US" sz="2000" dirty="0" smtClean="0"/>
              <a:t>“Court is now in session.  (insert case name).”</a:t>
            </a:r>
          </a:p>
          <a:p>
            <a:pPr marL="525780" indent="-457200">
              <a:buAutoNum type="arabicPeriod" startAt="2"/>
            </a:pPr>
            <a:r>
              <a:rPr lang="en-US" sz="2000" dirty="0" smtClean="0"/>
              <a:t>Petitioner has 1 minute to present case. Respondent and Justice filling out Case Sheet.  Justice ask questions.</a:t>
            </a:r>
          </a:p>
          <a:p>
            <a:pPr marL="525780" indent="-457200">
              <a:buAutoNum type="arabicPeriod" startAt="2"/>
            </a:pPr>
            <a:r>
              <a:rPr lang="en-US" sz="2000" dirty="0" smtClean="0"/>
              <a:t>Respondent has 1 minute to present case.  Petitioner and Justice fill out Case Sheet.  Justices ask questions.</a:t>
            </a:r>
          </a:p>
          <a:p>
            <a:pPr marL="525780" indent="-457200">
              <a:buAutoNum type="arabicPeriod" startAt="2"/>
            </a:pPr>
            <a:endParaRPr lang="en-US" dirty="0" smtClean="0"/>
          </a:p>
          <a:p>
            <a:endParaRPr lang="en-US" dirty="0"/>
          </a:p>
        </p:txBody>
      </p:sp>
      <p:sp>
        <p:nvSpPr>
          <p:cNvPr id="6" name="Rectangle 5"/>
          <p:cNvSpPr/>
          <p:nvPr/>
        </p:nvSpPr>
        <p:spPr>
          <a:xfrm>
            <a:off x="6172200" y="1376966"/>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sp>
        <p:nvSpPr>
          <p:cNvPr id="7" name="Rectangle 6"/>
          <p:cNvSpPr/>
          <p:nvPr/>
        </p:nvSpPr>
        <p:spPr>
          <a:xfrm>
            <a:off x="5949567" y="16764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p>
        </p:txBody>
      </p:sp>
      <p:sp>
        <p:nvSpPr>
          <p:cNvPr id="8" name="Rectangle 7"/>
          <p:cNvSpPr/>
          <p:nvPr/>
        </p:nvSpPr>
        <p:spPr>
          <a:xfrm>
            <a:off x="6368208" y="16764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t>
            </a:r>
            <a:endParaRPr lang="en-US" dirty="0">
              <a:solidFill>
                <a:schemeClr val="tx1"/>
              </a:solidFill>
            </a:endParaRPr>
          </a:p>
        </p:txBody>
      </p:sp>
    </p:spTree>
    <p:extLst>
      <p:ext uri="{BB962C8B-B14F-4D97-AF65-F5344CB8AC3E}">
        <p14:creationId xmlns:p14="http://schemas.microsoft.com/office/powerpoint/2010/main" val="662380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 Se Court Cont.</a:t>
            </a:r>
            <a:endParaRPr lang="en-US" dirty="0"/>
          </a:p>
        </p:txBody>
      </p:sp>
      <p:sp>
        <p:nvSpPr>
          <p:cNvPr id="3" name="Content Placeholder 2"/>
          <p:cNvSpPr>
            <a:spLocks noGrp="1"/>
          </p:cNvSpPr>
          <p:nvPr>
            <p:ph idx="1"/>
          </p:nvPr>
        </p:nvSpPr>
        <p:spPr/>
        <p:txBody>
          <a:bodyPr>
            <a:normAutofit fontScale="92500" lnSpcReduction="10000"/>
          </a:bodyPr>
          <a:lstStyle/>
          <a:p>
            <a:pPr marL="525780" indent="-457200">
              <a:buFont typeface="+mj-lt"/>
              <a:buAutoNum type="arabicPeriod" startAt="7"/>
            </a:pPr>
            <a:r>
              <a:rPr lang="en-US" dirty="0" smtClean="0"/>
              <a:t>Petitioners </a:t>
            </a:r>
            <a:r>
              <a:rPr lang="en-US" dirty="0"/>
              <a:t>have 30 seconds for rebuttal.  Respondents have 30 seconds for rebuttal. </a:t>
            </a:r>
          </a:p>
          <a:p>
            <a:pPr marL="525780" indent="-457200">
              <a:buFont typeface="+mj-lt"/>
              <a:buAutoNum type="arabicPeriod" startAt="8"/>
            </a:pPr>
            <a:r>
              <a:rPr lang="en-US" dirty="0"/>
              <a:t>Silent as the Justices write down their decision and reasoning-evidence presented.  When finished, stand up quietly.  When all the Justices are standing, have them read their decision to the class and record their decisions on the board, tallies.</a:t>
            </a:r>
          </a:p>
          <a:p>
            <a:pPr marL="525780" indent="-457200">
              <a:buAutoNum type="arabicPeriod" startAt="8"/>
            </a:pPr>
            <a:r>
              <a:rPr lang="en-US" dirty="0"/>
              <a:t>Read the result of the actual case and debrief.</a:t>
            </a:r>
          </a:p>
          <a:p>
            <a:endParaRPr lang="en-US" dirty="0"/>
          </a:p>
        </p:txBody>
      </p:sp>
    </p:spTree>
    <p:extLst>
      <p:ext uri="{BB962C8B-B14F-4D97-AF65-F5344CB8AC3E}">
        <p14:creationId xmlns:p14="http://schemas.microsoft.com/office/powerpoint/2010/main" val="2130847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457200" y="3206591"/>
            <a:ext cx="67056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006699"/>
              </a:solidFill>
              <a:effectLst/>
              <a:latin typeface="inheri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b="1" dirty="0">
              <a:solidFill>
                <a:srgbClr val="006699"/>
              </a:solidFill>
              <a:latin typeface="inheri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006699"/>
              </a:solidFill>
              <a:effectLst/>
              <a:latin typeface="inherit"/>
              <a:ea typeface="Times New Roman" pitchFamily="18" charset="0"/>
              <a:cs typeface="Arial" pitchFamily="34" charset="0"/>
            </a:endParaRPr>
          </a:p>
        </p:txBody>
      </p:sp>
      <p:sp>
        <p:nvSpPr>
          <p:cNvPr id="2" name="Rectangle 1"/>
          <p:cNvSpPr/>
          <p:nvPr/>
        </p:nvSpPr>
        <p:spPr>
          <a:xfrm>
            <a:off x="1066800" y="1524000"/>
            <a:ext cx="7391400" cy="3914918"/>
          </a:xfrm>
          <a:prstGeom prst="rect">
            <a:avLst/>
          </a:prstGeom>
        </p:spPr>
        <p:txBody>
          <a:bodyPr wrap="square">
            <a:spAutoFit/>
          </a:bodyPr>
          <a:lstStyle/>
          <a:p>
            <a:pPr>
              <a:lnSpc>
                <a:spcPct val="115000"/>
              </a:lnSpc>
              <a:spcAft>
                <a:spcPts val="1000"/>
              </a:spcAft>
            </a:pPr>
            <a:r>
              <a:rPr lang="en-US" sz="2400" b="1" dirty="0">
                <a:latin typeface="Calibri" panose="020F0502020204030204" pitchFamily="34" charset="0"/>
                <a:ea typeface="Calibri" panose="020F0502020204030204" pitchFamily="34" charset="0"/>
                <a:cs typeface="Times New Roman" panose="02020603050405020304" pitchFamily="18" charset="0"/>
              </a:rPr>
              <a:t>After deliberating for about three hours, the jurors found all the soldiers innocent of murder, but judged </a:t>
            </a:r>
            <a:r>
              <a:rPr lang="en-US" sz="2400" b="1" dirty="0" err="1">
                <a:latin typeface="Calibri" panose="020F0502020204030204" pitchFamily="34" charset="0"/>
                <a:ea typeface="Calibri" panose="020F0502020204030204" pitchFamily="34" charset="0"/>
                <a:cs typeface="Times New Roman" panose="02020603050405020304" pitchFamily="18" charset="0"/>
              </a:rPr>
              <a:t>Pvts</a:t>
            </a:r>
            <a:r>
              <a:rPr lang="en-US" sz="2400" b="1" dirty="0">
                <a:latin typeface="Calibri" panose="020F0502020204030204" pitchFamily="34" charset="0"/>
                <a:ea typeface="Calibri" panose="020F0502020204030204" pitchFamily="34" charset="0"/>
                <a:cs typeface="Times New Roman" panose="02020603050405020304" pitchFamily="18" charset="0"/>
              </a:rPr>
              <a:t>. Montgomery and </a:t>
            </a:r>
            <a:r>
              <a:rPr lang="en-US" sz="2400" b="1" dirty="0" err="1">
                <a:latin typeface="Calibri" panose="020F0502020204030204" pitchFamily="34" charset="0"/>
                <a:ea typeface="Calibri" panose="020F0502020204030204" pitchFamily="34" charset="0"/>
                <a:cs typeface="Times New Roman" panose="02020603050405020304" pitchFamily="18" charset="0"/>
              </a:rPr>
              <a:t>Killroy</a:t>
            </a:r>
            <a:r>
              <a:rPr lang="en-US" sz="2400" b="1" dirty="0">
                <a:latin typeface="Calibri" panose="020F0502020204030204" pitchFamily="34" charset="0"/>
                <a:ea typeface="Calibri" panose="020F0502020204030204" pitchFamily="34" charset="0"/>
                <a:cs typeface="Times New Roman" panose="02020603050405020304" pitchFamily="18" charset="0"/>
              </a:rPr>
              <a:t> guilty of manslaughter.  Although these men were technically convicted of a capital offense, the court permitted them to make a special plea that reduced their penalty to branding on the thumb.  Montgomery later admitted that it was he who had shouted, “Damn you, fire!” just before he shot his musket.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609600" y="109659"/>
            <a:ext cx="7024744" cy="1143000"/>
          </a:xfrm>
        </p:spPr>
        <p:txBody>
          <a:bodyPr/>
          <a:lstStyle/>
          <a:p>
            <a:r>
              <a:rPr lang="en-US" dirty="0" smtClean="0"/>
              <a:t>Outcome</a:t>
            </a:r>
            <a:endParaRPr lang="en-US" dirty="0"/>
          </a:p>
        </p:txBody>
      </p:sp>
    </p:spTree>
    <p:extLst>
      <p:ext uri="{BB962C8B-B14F-4D97-AF65-F5344CB8AC3E}">
        <p14:creationId xmlns:p14="http://schemas.microsoft.com/office/powerpoint/2010/main" val="3646830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024744" cy="724936"/>
          </a:xfrm>
        </p:spPr>
        <p:txBody>
          <a:bodyPr/>
          <a:lstStyle/>
          <a:p>
            <a:r>
              <a:rPr lang="en-US" dirty="0" smtClean="0"/>
              <a:t>Argumentative Writing</a:t>
            </a:r>
            <a:endParaRPr lang="en-US" dirty="0"/>
          </a:p>
        </p:txBody>
      </p:sp>
      <p:sp>
        <p:nvSpPr>
          <p:cNvPr id="3" name="Content Placeholder 2"/>
          <p:cNvSpPr>
            <a:spLocks noGrp="1"/>
          </p:cNvSpPr>
          <p:nvPr>
            <p:ph idx="1"/>
          </p:nvPr>
        </p:nvSpPr>
        <p:spPr>
          <a:xfrm>
            <a:off x="1043492" y="1143000"/>
            <a:ext cx="6777317" cy="5486400"/>
          </a:xfrm>
        </p:spPr>
        <p:txBody>
          <a:bodyPr>
            <a:normAutofit/>
          </a:bodyPr>
          <a:lstStyle/>
          <a:p>
            <a:pPr marL="411480" lvl="0" indent="-342900" fontAlgn="base">
              <a:buAutoNum type="arabicPeriod" startAt="2"/>
            </a:pPr>
            <a:endParaRPr lang="en-US" sz="1800" dirty="0" smtClean="0"/>
          </a:p>
          <a:p>
            <a:pPr marL="68580" lvl="0" indent="0" fontAlgn="base">
              <a:buNone/>
            </a:pPr>
            <a:r>
              <a:rPr lang="en-US" sz="1800" b="1" i="1" dirty="0" smtClean="0"/>
              <a:t>Students write an argumentative paragraph on whether they agree or disagree with the court’s decision.  Students must state a claim, use evidence from the discussion and explain with reasoning.  </a:t>
            </a:r>
            <a:endParaRPr lang="en-US" sz="1800" b="1" i="1" dirty="0" smtClean="0"/>
          </a:p>
          <a:p>
            <a:pPr marL="411480" lvl="0" indent="-342900" fontAlgn="base">
              <a:buAutoNum type="arabicPeriod" startAt="2"/>
            </a:pPr>
            <a:endParaRPr lang="en-US" sz="1800" dirty="0"/>
          </a:p>
          <a:p>
            <a:pPr marL="68580" indent="0">
              <a:buNone/>
            </a:pPr>
            <a:endParaRPr lang="en-US" dirty="0"/>
          </a:p>
        </p:txBody>
      </p:sp>
    </p:spTree>
    <p:extLst>
      <p:ext uri="{BB962C8B-B14F-4D97-AF65-F5344CB8AC3E}">
        <p14:creationId xmlns:p14="http://schemas.microsoft.com/office/powerpoint/2010/main" val="499580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apply this discussion in your own classroom?</a:t>
            </a:r>
            <a:endParaRPr lang="en-US" dirty="0"/>
          </a:p>
        </p:txBody>
      </p:sp>
      <p:sp>
        <p:nvSpPr>
          <p:cNvPr id="3" name="Content Placeholder 2"/>
          <p:cNvSpPr>
            <a:spLocks noGrp="1"/>
          </p:cNvSpPr>
          <p:nvPr>
            <p:ph idx="1"/>
          </p:nvPr>
        </p:nvSpPr>
        <p:spPr>
          <a:xfrm>
            <a:off x="1043490" y="2057400"/>
            <a:ext cx="6777317" cy="4267200"/>
          </a:xfrm>
        </p:spPr>
        <p:txBody>
          <a:bodyPr>
            <a:normAutofit lnSpcReduction="10000"/>
          </a:bodyPr>
          <a:lstStyle/>
          <a:p>
            <a:pPr marL="68580" indent="0">
              <a:buNone/>
            </a:pPr>
            <a:r>
              <a:rPr lang="en-US" dirty="0" smtClean="0"/>
              <a:t>                        Example Topics:</a:t>
            </a:r>
          </a:p>
          <a:p>
            <a:pPr marL="68580" indent="0">
              <a:buNone/>
            </a:pPr>
            <a:r>
              <a:rPr lang="en-US" dirty="0" smtClean="0"/>
              <a:t>Donner Party—Hasting Cutoff</a:t>
            </a:r>
          </a:p>
          <a:p>
            <a:pPr marL="68580" indent="0">
              <a:buNone/>
            </a:pPr>
            <a:r>
              <a:rPr lang="en-US" dirty="0" smtClean="0"/>
              <a:t>Trail of Tears</a:t>
            </a:r>
          </a:p>
          <a:p>
            <a:pPr marL="68580" indent="0">
              <a:buNone/>
            </a:pPr>
            <a:r>
              <a:rPr lang="en-US" dirty="0" smtClean="0"/>
              <a:t>Boom or Bust?</a:t>
            </a:r>
          </a:p>
          <a:p>
            <a:pPr marL="68580" indent="0">
              <a:buNone/>
            </a:pPr>
            <a:r>
              <a:rPr lang="en-US" dirty="0" smtClean="0"/>
              <a:t>The Code of Hammurabi</a:t>
            </a:r>
          </a:p>
          <a:p>
            <a:pPr marL="68580" indent="0">
              <a:buNone/>
            </a:pPr>
            <a:r>
              <a:rPr lang="en-US" dirty="0" smtClean="0"/>
              <a:t>Indian Removal Act </a:t>
            </a:r>
          </a:p>
          <a:p>
            <a:pPr marL="68580" indent="0">
              <a:buNone/>
            </a:pPr>
            <a:r>
              <a:rPr lang="en-US" dirty="0" smtClean="0"/>
              <a:t>Repartitions for Slavery</a:t>
            </a:r>
          </a:p>
          <a:p>
            <a:pPr marL="68580" indent="0">
              <a:buNone/>
            </a:pPr>
            <a:r>
              <a:rPr lang="en-US" dirty="0" smtClean="0"/>
              <a:t>Executive Order 9066</a:t>
            </a:r>
          </a:p>
          <a:p>
            <a:pPr marL="68580" indent="0">
              <a:buNone/>
            </a:pPr>
            <a:endParaRPr lang="en-US" dirty="0" smtClean="0"/>
          </a:p>
          <a:p>
            <a:pPr marL="68580" indent="0">
              <a:buNone/>
            </a:pPr>
            <a:r>
              <a:rPr lang="en-US" dirty="0"/>
              <a:t>Scopes Money Trial—Science—Evolution</a:t>
            </a:r>
          </a:p>
          <a:p>
            <a:pPr marL="68580" indent="0">
              <a:buNone/>
            </a:pPr>
            <a:endParaRPr lang="en-US" dirty="0" smtClean="0"/>
          </a:p>
          <a:p>
            <a:pPr marL="68580" indent="0">
              <a:buNone/>
            </a:pPr>
            <a:endParaRPr lang="en-US" dirty="0" smtClean="0"/>
          </a:p>
          <a:p>
            <a:pPr marL="68580" indent="0">
              <a:buNone/>
            </a:pPr>
            <a:endParaRPr lang="en-US" dirty="0" smtClean="0"/>
          </a:p>
          <a:p>
            <a:pPr marL="68580" indent="0">
              <a:buNone/>
            </a:pPr>
            <a:endParaRPr lang="en-US" dirty="0" smtClean="0"/>
          </a:p>
        </p:txBody>
      </p:sp>
    </p:spTree>
    <p:extLst>
      <p:ext uri="{BB962C8B-B14F-4D97-AF65-F5344CB8AC3E}">
        <p14:creationId xmlns:p14="http://schemas.microsoft.com/office/powerpoint/2010/main" val="3227861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Students, </a:t>
            </a:r>
            <a:br>
              <a:rPr lang="en-US" dirty="0" smtClean="0"/>
            </a:br>
            <a:r>
              <a:rPr lang="en-US" dirty="0" smtClean="0"/>
              <a:t>Our Future Leaders</a:t>
            </a:r>
            <a:endParaRPr lang="en-US" dirty="0"/>
          </a:p>
        </p:txBody>
      </p:sp>
      <p:pic>
        <p:nvPicPr>
          <p:cNvPr id="4" name="Content Placeholder 3" descr="Great Debaters Final Debate - YouTube - Internet Explorer">
            <a:hlinkClick r:id="rId2"/>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570" t="16190" r="34594" b="20952"/>
          <a:stretch/>
        </p:blipFill>
        <p:spPr>
          <a:xfrm>
            <a:off x="1828800" y="2290970"/>
            <a:ext cx="5410200" cy="3881230"/>
          </a:xfrm>
        </p:spPr>
      </p:pic>
    </p:spTree>
    <p:extLst>
      <p:ext uri="{BB962C8B-B14F-4D97-AF65-F5344CB8AC3E}">
        <p14:creationId xmlns:p14="http://schemas.microsoft.com/office/powerpoint/2010/main" val="730004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To Ponder</a:t>
            </a:r>
            <a:endParaRPr lang="en-US" dirty="0"/>
          </a:p>
        </p:txBody>
      </p:sp>
      <p:sp>
        <p:nvSpPr>
          <p:cNvPr id="3" name="Content Placeholder 2"/>
          <p:cNvSpPr>
            <a:spLocks noGrp="1"/>
          </p:cNvSpPr>
          <p:nvPr>
            <p:ph idx="1"/>
          </p:nvPr>
        </p:nvSpPr>
        <p:spPr/>
        <p:txBody>
          <a:bodyPr/>
          <a:lstStyle/>
          <a:p>
            <a:pPr marL="0" indent="0">
              <a:buNone/>
            </a:pPr>
            <a:r>
              <a:rPr lang="en-US" dirty="0" smtClean="0"/>
              <a:t>Tell me,</a:t>
            </a:r>
          </a:p>
          <a:p>
            <a:pPr marL="0" indent="0">
              <a:buNone/>
            </a:pPr>
            <a:r>
              <a:rPr lang="en-US" dirty="0" smtClean="0"/>
              <a:t>I forget.</a:t>
            </a:r>
          </a:p>
          <a:p>
            <a:pPr marL="0" indent="0">
              <a:buNone/>
            </a:pPr>
            <a:r>
              <a:rPr lang="en-US" dirty="0" smtClean="0"/>
              <a:t>Show me,</a:t>
            </a:r>
          </a:p>
          <a:p>
            <a:pPr marL="0" indent="0">
              <a:buNone/>
            </a:pPr>
            <a:r>
              <a:rPr lang="en-US" dirty="0" smtClean="0"/>
              <a:t>I remember.</a:t>
            </a:r>
          </a:p>
          <a:p>
            <a:pPr marL="0" indent="0">
              <a:buNone/>
            </a:pPr>
            <a:r>
              <a:rPr lang="en-US" dirty="0" smtClean="0"/>
              <a:t>Involve me,</a:t>
            </a:r>
          </a:p>
          <a:p>
            <a:pPr marL="0" indent="0">
              <a:buNone/>
            </a:pPr>
            <a:r>
              <a:rPr lang="en-US" dirty="0" smtClean="0"/>
              <a:t>I understand.</a:t>
            </a:r>
          </a:p>
        </p:txBody>
      </p:sp>
    </p:spTree>
    <p:extLst>
      <p:ext uri="{BB962C8B-B14F-4D97-AF65-F5344CB8AC3E}">
        <p14:creationId xmlns:p14="http://schemas.microsoft.com/office/powerpoint/2010/main" val="2392415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1"/>
            <a:ext cx="7696200" cy="3970318"/>
          </a:xfrm>
          <a:prstGeom prst="rect">
            <a:avLst/>
          </a:prstGeom>
        </p:spPr>
        <p:txBody>
          <a:bodyPr wrap="square">
            <a:spAutoFit/>
          </a:bodyPr>
          <a:lstStyle/>
          <a:p>
            <a:r>
              <a:rPr lang="en-US" sz="2800" dirty="0"/>
              <a:t>How We Learn</a:t>
            </a:r>
            <a:endParaRPr lang="en-US" sz="2800" dirty="0" smtClean="0"/>
          </a:p>
          <a:p>
            <a:r>
              <a:rPr lang="en-US" sz="2800" dirty="0" smtClean="0"/>
              <a:t>10% of what we </a:t>
            </a:r>
            <a:r>
              <a:rPr lang="en-US" sz="2800" b="1" dirty="0" smtClean="0"/>
              <a:t>READ</a:t>
            </a:r>
            <a:endParaRPr lang="en-US" sz="2800" dirty="0" smtClean="0"/>
          </a:p>
          <a:p>
            <a:r>
              <a:rPr lang="en-US" sz="2800" dirty="0" smtClean="0"/>
              <a:t>20% of what we </a:t>
            </a:r>
            <a:r>
              <a:rPr lang="en-US" sz="2800" b="1" dirty="0" smtClean="0"/>
              <a:t>HEAR</a:t>
            </a:r>
            <a:endParaRPr lang="en-US" sz="2800" dirty="0" smtClean="0"/>
          </a:p>
          <a:p>
            <a:r>
              <a:rPr lang="en-US" sz="2800" dirty="0" smtClean="0"/>
              <a:t>30% of what we </a:t>
            </a:r>
            <a:r>
              <a:rPr lang="en-US" sz="2800" b="1" dirty="0" smtClean="0"/>
              <a:t>SEE</a:t>
            </a:r>
            <a:endParaRPr lang="en-US" sz="2800" dirty="0" smtClean="0"/>
          </a:p>
          <a:p>
            <a:r>
              <a:rPr lang="en-US" sz="2800" dirty="0" smtClean="0"/>
              <a:t>50% of what we </a:t>
            </a:r>
            <a:r>
              <a:rPr lang="en-US" sz="2800" b="1" dirty="0" smtClean="0"/>
              <a:t>SEE</a:t>
            </a:r>
            <a:r>
              <a:rPr lang="en-US" sz="2800" dirty="0" smtClean="0"/>
              <a:t> and </a:t>
            </a:r>
            <a:r>
              <a:rPr lang="en-US" sz="2800" b="1" dirty="0" smtClean="0"/>
              <a:t>HEAR</a:t>
            </a:r>
            <a:endParaRPr lang="en-US" sz="2800" dirty="0" smtClean="0"/>
          </a:p>
          <a:p>
            <a:r>
              <a:rPr lang="en-US" sz="2800" dirty="0" smtClean="0"/>
              <a:t>70% of what is </a:t>
            </a:r>
            <a:r>
              <a:rPr lang="en-US" sz="2800" b="1" dirty="0" smtClean="0"/>
              <a:t>DISCUSSED</a:t>
            </a:r>
            <a:r>
              <a:rPr lang="en-US" sz="2800" dirty="0" smtClean="0"/>
              <a:t> with </a:t>
            </a:r>
            <a:r>
              <a:rPr lang="en-US" sz="2800" b="1" dirty="0" smtClean="0"/>
              <a:t>OTHERS</a:t>
            </a:r>
            <a:endParaRPr lang="en-US" sz="2800" dirty="0" smtClean="0"/>
          </a:p>
          <a:p>
            <a:r>
              <a:rPr lang="en-US" sz="2800" dirty="0" smtClean="0"/>
              <a:t>80% of what is </a:t>
            </a:r>
            <a:r>
              <a:rPr lang="en-US" sz="2800" b="1" dirty="0" smtClean="0"/>
              <a:t>EXPERIENCED PERSONALLY</a:t>
            </a:r>
            <a:endParaRPr lang="en-US" sz="2800" dirty="0" smtClean="0"/>
          </a:p>
          <a:p>
            <a:r>
              <a:rPr lang="en-US" sz="2800" dirty="0" smtClean="0"/>
              <a:t>95% of what we </a:t>
            </a:r>
            <a:r>
              <a:rPr lang="en-US" sz="2800" b="1" dirty="0" smtClean="0"/>
              <a:t>TEACH TO SOMEONE ELSE</a:t>
            </a:r>
            <a:endParaRPr lang="en-US" sz="2800" dirty="0" smtClean="0"/>
          </a:p>
          <a:p>
            <a:r>
              <a:rPr lang="en-US" sz="2800" b="1" dirty="0" smtClean="0"/>
              <a:t>William </a:t>
            </a:r>
            <a:r>
              <a:rPr lang="en-US" sz="2800" b="1" dirty="0" err="1" smtClean="0"/>
              <a:t>Glasser</a:t>
            </a:r>
            <a:endParaRPr lang="en-US" sz="2800" dirty="0"/>
          </a:p>
        </p:txBody>
      </p:sp>
    </p:spTree>
    <p:extLst>
      <p:ext uri="{BB962C8B-B14F-4D97-AF65-F5344CB8AC3E}">
        <p14:creationId xmlns:p14="http://schemas.microsoft.com/office/powerpoint/2010/main" val="3283396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Classroom?</a:t>
            </a:r>
            <a:br>
              <a:rPr lang="en-US" dirty="0" smtClean="0"/>
            </a:br>
            <a:endParaRPr lang="en-US" dirty="0"/>
          </a:p>
        </p:txBody>
      </p:sp>
      <p:sp>
        <p:nvSpPr>
          <p:cNvPr id="3" name="Content Placeholder 2"/>
          <p:cNvSpPr>
            <a:spLocks noGrp="1"/>
          </p:cNvSpPr>
          <p:nvPr>
            <p:ph idx="1"/>
          </p:nvPr>
        </p:nvSpPr>
        <p:spPr>
          <a:xfrm>
            <a:off x="1043492" y="1676400"/>
            <a:ext cx="6777317" cy="4156229"/>
          </a:xfrm>
        </p:spPr>
        <p:txBody>
          <a:bodyPr/>
          <a:lstStyle/>
          <a:p>
            <a:r>
              <a:rPr lang="en-US" dirty="0" smtClean="0"/>
              <a:t>Where is the majority of learning happening in your classroom?</a:t>
            </a:r>
          </a:p>
          <a:p>
            <a:endParaRPr lang="en-US" dirty="0"/>
          </a:p>
          <a:p>
            <a:endParaRPr lang="en-US" dirty="0" smtClean="0"/>
          </a:p>
        </p:txBody>
      </p:sp>
      <p:pic>
        <p:nvPicPr>
          <p:cNvPr id="4" name="Picture 3" descr="&quot;Anyone, anyone&quot; teacher from Ferris Bueller's Day Off - YouTube -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5000" t="16606" r="35000" b="20780"/>
          <a:stretch/>
        </p:blipFill>
        <p:spPr>
          <a:xfrm>
            <a:off x="1371600" y="2667000"/>
            <a:ext cx="5486400" cy="3429000"/>
          </a:xfrm>
          <a:prstGeom prst="rect">
            <a:avLst/>
          </a:prstGeom>
        </p:spPr>
      </p:pic>
    </p:spTree>
    <p:extLst>
      <p:ext uri="{BB962C8B-B14F-4D97-AF65-F5344CB8AC3E}">
        <p14:creationId xmlns:p14="http://schemas.microsoft.com/office/powerpoint/2010/main" val="3944297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Discussion?</a:t>
            </a:r>
            <a:endParaRPr lang="en-US" dirty="0"/>
          </a:p>
        </p:txBody>
      </p:sp>
      <p:sp>
        <p:nvSpPr>
          <p:cNvPr id="3" name="Content Placeholder 2"/>
          <p:cNvSpPr>
            <a:spLocks noGrp="1"/>
          </p:cNvSpPr>
          <p:nvPr>
            <p:ph idx="1"/>
          </p:nvPr>
        </p:nvSpPr>
        <p:spPr>
          <a:xfrm>
            <a:off x="1043492" y="2323653"/>
            <a:ext cx="6777317" cy="2934148"/>
          </a:xfrm>
        </p:spPr>
        <p:txBody>
          <a:bodyPr>
            <a:normAutofit fontScale="77500" lnSpcReduction="20000"/>
          </a:bodyPr>
          <a:lstStyle/>
          <a:p>
            <a:r>
              <a:rPr lang="en-US" sz="2800" dirty="0" smtClean="0"/>
              <a:t>Engage students actively</a:t>
            </a:r>
          </a:p>
          <a:p>
            <a:r>
              <a:rPr lang="en-US" sz="2800" dirty="0" smtClean="0"/>
              <a:t>Involves students cooperatively</a:t>
            </a:r>
          </a:p>
          <a:p>
            <a:r>
              <a:rPr lang="en-US" sz="2800" dirty="0" smtClean="0"/>
              <a:t>Facilitates critical thinking</a:t>
            </a:r>
          </a:p>
          <a:p>
            <a:r>
              <a:rPr lang="en-US" sz="2800" dirty="0" smtClean="0"/>
              <a:t>Involves Accountable Talk</a:t>
            </a:r>
          </a:p>
          <a:p>
            <a:r>
              <a:rPr lang="en-US" sz="2800" dirty="0" smtClean="0"/>
              <a:t>Develops ethics</a:t>
            </a:r>
          </a:p>
          <a:p>
            <a:r>
              <a:rPr lang="en-US" sz="2800" dirty="0" smtClean="0"/>
              <a:t>Text based evidence</a:t>
            </a:r>
          </a:p>
          <a:p>
            <a:r>
              <a:rPr lang="en-US" sz="2800" dirty="0" smtClean="0"/>
              <a:t>Encourages socializing intelligence</a:t>
            </a:r>
          </a:p>
          <a:p>
            <a:r>
              <a:rPr lang="en-US" sz="2800" dirty="0" smtClean="0"/>
              <a:t>Focus on Metacognitive</a:t>
            </a:r>
          </a:p>
          <a:p>
            <a:endParaRPr lang="en-US" dirty="0"/>
          </a:p>
        </p:txBody>
      </p:sp>
      <p:sp>
        <p:nvSpPr>
          <p:cNvPr id="4" name="TextBox 3"/>
          <p:cNvSpPr txBox="1"/>
          <p:nvPr/>
        </p:nvSpPr>
        <p:spPr>
          <a:xfrm>
            <a:off x="1152378" y="5405456"/>
            <a:ext cx="6019800" cy="707886"/>
          </a:xfrm>
          <a:prstGeom prst="rect">
            <a:avLst/>
          </a:prstGeom>
          <a:noFill/>
        </p:spPr>
        <p:txBody>
          <a:bodyPr wrap="square" rtlCol="0">
            <a:spAutoFit/>
          </a:bodyPr>
          <a:lstStyle/>
          <a:p>
            <a:pPr algn="ctr"/>
            <a:r>
              <a:rPr lang="en-US" sz="4000" dirty="0" smtClean="0"/>
              <a:t>COMMON  CORE</a:t>
            </a:r>
            <a:endParaRPr lang="en-US" sz="4000" dirty="0"/>
          </a:p>
        </p:txBody>
      </p:sp>
    </p:spTree>
    <p:extLst>
      <p:ext uri="{BB962C8B-B14F-4D97-AF65-F5344CB8AC3E}">
        <p14:creationId xmlns:p14="http://schemas.microsoft.com/office/powerpoint/2010/main" val="3699977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for Special Student Populations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Less stressful to speak in </a:t>
            </a:r>
            <a:r>
              <a:rPr lang="en-US" sz="2800" dirty="0" smtClean="0"/>
              <a:t>group of three.</a:t>
            </a:r>
          </a:p>
          <a:p>
            <a:r>
              <a:rPr lang="en-US" sz="2800" dirty="0" smtClean="0"/>
              <a:t> Confidence after </a:t>
            </a:r>
            <a:r>
              <a:rPr lang="en-US" sz="2800" dirty="0" smtClean="0"/>
              <a:t>preparing </a:t>
            </a:r>
            <a:r>
              <a:rPr lang="en-US" sz="2800" dirty="0" smtClean="0"/>
              <a:t>with a group.</a:t>
            </a:r>
            <a:endParaRPr lang="en-US" sz="2800" dirty="0" smtClean="0"/>
          </a:p>
          <a:p>
            <a:r>
              <a:rPr lang="en-US" sz="2800" dirty="0" smtClean="0"/>
              <a:t>Peer </a:t>
            </a:r>
            <a:r>
              <a:rPr lang="en-US" sz="2800" dirty="0" smtClean="0"/>
              <a:t>modeling of reading comprehension</a:t>
            </a:r>
          </a:p>
          <a:p>
            <a:r>
              <a:rPr lang="en-US" sz="2800" dirty="0" smtClean="0"/>
              <a:t>Promotes equity and </a:t>
            </a:r>
            <a:r>
              <a:rPr lang="en-US" sz="2800" dirty="0" smtClean="0"/>
              <a:t>empowerment</a:t>
            </a:r>
          </a:p>
          <a:p>
            <a:pPr marL="68580" indent="0">
              <a:buNone/>
            </a:pPr>
            <a:endParaRPr lang="en-US" sz="2800" dirty="0" smtClean="0"/>
          </a:p>
        </p:txBody>
      </p:sp>
    </p:spTree>
    <p:extLst>
      <p:ext uri="{BB962C8B-B14F-4D97-AF65-F5344CB8AC3E}">
        <p14:creationId xmlns:p14="http://schemas.microsoft.com/office/powerpoint/2010/main" val="3547832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 Se Court</a:t>
            </a:r>
            <a:endParaRPr lang="en-US" dirty="0"/>
          </a:p>
        </p:txBody>
      </p:sp>
      <p:sp>
        <p:nvSpPr>
          <p:cNvPr id="3" name="Content Placeholder 2"/>
          <p:cNvSpPr>
            <a:spLocks noGrp="1"/>
          </p:cNvSpPr>
          <p:nvPr>
            <p:ph idx="1"/>
          </p:nvPr>
        </p:nvSpPr>
        <p:spPr/>
        <p:txBody>
          <a:bodyPr/>
          <a:lstStyle/>
          <a:p>
            <a:r>
              <a:rPr lang="en-US" i="1" dirty="0" smtClean="0"/>
              <a:t>Pro </a:t>
            </a:r>
            <a:r>
              <a:rPr lang="en-US" i="1" dirty="0"/>
              <a:t>se</a:t>
            </a:r>
            <a:r>
              <a:rPr lang="en-US" dirty="0"/>
              <a:t> is a Latin phrase </a:t>
            </a:r>
            <a:r>
              <a:rPr lang="en-US" i="1" dirty="0"/>
              <a:t>meaning</a:t>
            </a:r>
            <a:r>
              <a:rPr lang="en-US" dirty="0"/>
              <a:t> "for oneself" or "on one's own behalf". </a:t>
            </a:r>
            <a:endParaRPr lang="en-US" dirty="0" smtClean="0"/>
          </a:p>
          <a:p>
            <a:r>
              <a:rPr lang="en-US" dirty="0" smtClean="0"/>
              <a:t>Triad Discussion model where each student has a role within the triad.  </a:t>
            </a:r>
          </a:p>
          <a:p>
            <a:r>
              <a:rPr lang="en-US" dirty="0" smtClean="0"/>
              <a:t>Supreme Court Cases/Lower Court Cases/Multiple Perspective Topics</a:t>
            </a:r>
            <a:endParaRPr lang="en-US" dirty="0"/>
          </a:p>
        </p:txBody>
      </p:sp>
    </p:spTree>
    <p:extLst>
      <p:ext uri="{BB962C8B-B14F-4D97-AF65-F5344CB8AC3E}">
        <p14:creationId xmlns:p14="http://schemas.microsoft.com/office/powerpoint/2010/main" val="2898032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Preparing A </a:t>
            </a:r>
            <a:r>
              <a:rPr lang="en-US" dirty="0" smtClean="0"/>
              <a:t>Pro Se Court </a:t>
            </a:r>
            <a:r>
              <a:rPr lang="en-US" dirty="0" smtClean="0"/>
              <a:t>Discussion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your Nevada Academic Content Standards.  </a:t>
            </a:r>
            <a:endParaRPr lang="en-US" dirty="0" smtClean="0"/>
          </a:p>
          <a:p>
            <a:r>
              <a:rPr lang="en-US" dirty="0" smtClean="0"/>
              <a:t>Find an interesting topic or case</a:t>
            </a:r>
            <a:endParaRPr lang="en-US" dirty="0" smtClean="0"/>
          </a:p>
          <a:p>
            <a:r>
              <a:rPr lang="en-US" dirty="0" smtClean="0"/>
              <a:t>Court Case=Search for a summary of the case</a:t>
            </a:r>
          </a:p>
          <a:p>
            <a:r>
              <a:rPr lang="en-US" dirty="0" smtClean="0"/>
              <a:t>Topic=Search for a summary of the topic/event</a:t>
            </a:r>
          </a:p>
          <a:p>
            <a:r>
              <a:rPr lang="en-US" dirty="0" smtClean="0"/>
              <a:t>Summary must show opposing sides/views.</a:t>
            </a:r>
          </a:p>
          <a:p>
            <a:r>
              <a:rPr lang="en-US" dirty="0" smtClean="0"/>
              <a:t>Excerpt it, reading level of your students</a:t>
            </a:r>
          </a:p>
          <a:p>
            <a:r>
              <a:rPr lang="en-US" dirty="0" smtClean="0"/>
              <a:t>Copy text and Pro Se Court Resource Page for each student.</a:t>
            </a:r>
            <a:endParaRPr lang="en-US" dirty="0" smtClean="0"/>
          </a:p>
          <a:p>
            <a:endParaRPr lang="en-US" dirty="0" smtClean="0"/>
          </a:p>
          <a:p>
            <a:endParaRPr lang="en-US" dirty="0"/>
          </a:p>
        </p:txBody>
      </p:sp>
    </p:spTree>
    <p:extLst>
      <p:ext uri="{BB962C8B-B14F-4D97-AF65-F5344CB8AC3E}">
        <p14:creationId xmlns:p14="http://schemas.microsoft.com/office/powerpoint/2010/main" val="2016982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ston Massacre Pro Se Court lesson plan - Word"/>
          <p:cNvPicPr>
            <a:picLocks noChangeAspect="1"/>
          </p:cNvPicPr>
          <p:nvPr/>
        </p:nvPicPr>
        <p:blipFill rotWithShape="1">
          <a:blip r:embed="rId2">
            <a:extLst>
              <a:ext uri="{28A0092B-C50C-407E-A947-70E740481C1C}">
                <a14:useLocalDpi xmlns:a14="http://schemas.microsoft.com/office/drawing/2010/main" val="0"/>
              </a:ext>
            </a:extLst>
          </a:blip>
          <a:srcRect l="13333" t="17997" r="15001" b="4083"/>
          <a:stretch/>
        </p:blipFill>
        <p:spPr>
          <a:xfrm>
            <a:off x="1219200" y="1676401"/>
            <a:ext cx="6553200" cy="4267200"/>
          </a:xfrm>
          <a:prstGeom prst="rect">
            <a:avLst/>
          </a:prstGeom>
        </p:spPr>
      </p:pic>
      <p:sp>
        <p:nvSpPr>
          <p:cNvPr id="6" name="Title 5"/>
          <p:cNvSpPr>
            <a:spLocks noGrp="1"/>
          </p:cNvSpPr>
          <p:nvPr>
            <p:ph type="title"/>
          </p:nvPr>
        </p:nvSpPr>
        <p:spPr>
          <a:xfrm>
            <a:off x="783212" y="453643"/>
            <a:ext cx="7024744" cy="1143000"/>
          </a:xfrm>
        </p:spPr>
        <p:txBody>
          <a:bodyPr/>
          <a:lstStyle/>
          <a:p>
            <a:r>
              <a:rPr lang="en-US" dirty="0" smtClean="0"/>
              <a:t>Boston Massacre</a:t>
            </a:r>
            <a:endParaRPr lang="en-US" dirty="0"/>
          </a:p>
        </p:txBody>
      </p:sp>
    </p:spTree>
    <p:extLst>
      <p:ext uri="{BB962C8B-B14F-4D97-AF65-F5344CB8AC3E}">
        <p14:creationId xmlns:p14="http://schemas.microsoft.com/office/powerpoint/2010/main" val="1679961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81000"/>
            <a:ext cx="7848600" cy="6863417"/>
          </a:xfrm>
          <a:prstGeom prst="rect">
            <a:avLst/>
          </a:prstGeom>
        </p:spPr>
        <p:txBody>
          <a:bodyPr wrap="square">
            <a:spAutoFit/>
          </a:bodyPr>
          <a:lstStyle/>
          <a:p>
            <a:pPr marL="285750" lvl="0" indent="-285750" fontAlgn="base">
              <a:buFont typeface="Arial" pitchFamily="34" charset="0"/>
              <a:buChar char="•"/>
            </a:pPr>
            <a:endParaRPr lang="en-US" dirty="0" smtClean="0"/>
          </a:p>
          <a:p>
            <a:pPr marL="285750" lvl="0" indent="-285750" fontAlgn="base">
              <a:buFont typeface="Arial" pitchFamily="34" charset="0"/>
              <a:buChar char="•"/>
            </a:pPr>
            <a:endParaRPr lang="en-US" dirty="0"/>
          </a:p>
          <a:p>
            <a:pPr marL="285750" lvl="0" indent="-285750" fontAlgn="base">
              <a:buFont typeface="Arial" pitchFamily="34" charset="0"/>
              <a:buChar char="•"/>
            </a:pPr>
            <a:r>
              <a:rPr lang="en-US" sz="1600" dirty="0" smtClean="0"/>
              <a:t>Share the background (excerpt) of the case with the students, check for understanding of the issues, ask questions to see if students see multiple perspectives.</a:t>
            </a:r>
          </a:p>
          <a:p>
            <a:pPr lvl="0" fontAlgn="base"/>
            <a:r>
              <a:rPr lang="en-US" sz="1600" dirty="0"/>
              <a:t>	</a:t>
            </a:r>
            <a:r>
              <a:rPr lang="en-US" sz="1600" dirty="0" smtClean="0"/>
              <a:t>(Depending on the purpose of the text, </a:t>
            </a:r>
            <a:r>
              <a:rPr lang="en-US" sz="1600" dirty="0"/>
              <a:t>s</a:t>
            </a:r>
            <a:r>
              <a:rPr lang="en-US" sz="1600" dirty="0" smtClean="0"/>
              <a:t>tudents may read                 	the text on their own and annotate)</a:t>
            </a:r>
          </a:p>
          <a:p>
            <a:pPr lvl="0" fontAlgn="base"/>
            <a:endParaRPr lang="en-US" sz="1600" dirty="0" smtClean="0"/>
          </a:p>
          <a:p>
            <a:pPr marL="285750" lvl="0" indent="-285750" fontAlgn="base">
              <a:buFont typeface="Arial" pitchFamily="34" charset="0"/>
              <a:buChar char="•"/>
            </a:pPr>
            <a:r>
              <a:rPr lang="en-US" sz="1600" dirty="0" smtClean="0"/>
              <a:t>Split students into three heterogeneous group ( 1s petition, 2s respondent, 3s justice)</a:t>
            </a:r>
            <a:endParaRPr lang="en-US" sz="1600" i="1" dirty="0" smtClean="0"/>
          </a:p>
          <a:p>
            <a:pPr marL="285750" lvl="0" indent="-285750" fontAlgn="base">
              <a:buFont typeface="Arial" pitchFamily="34" charset="0"/>
              <a:buChar char="•"/>
            </a:pPr>
            <a:endParaRPr lang="en-US" sz="1600" dirty="0"/>
          </a:p>
          <a:p>
            <a:pPr marL="285750" lvl="0" indent="-285750" fontAlgn="base">
              <a:buFont typeface="Arial" pitchFamily="34" charset="0"/>
              <a:buChar char="•"/>
            </a:pPr>
            <a:r>
              <a:rPr lang="en-US" sz="1600" dirty="0" smtClean="0"/>
              <a:t>Students move to form three groups.</a:t>
            </a:r>
          </a:p>
          <a:p>
            <a:pPr marL="285750" lvl="0" indent="-285750" fontAlgn="base">
              <a:buFont typeface="Arial" pitchFamily="34" charset="0"/>
              <a:buChar char="•"/>
            </a:pPr>
            <a:endParaRPr lang="en-US" sz="1600" b="1" i="1" dirty="0"/>
          </a:p>
          <a:p>
            <a:pPr marL="285750" lvl="0" indent="-285750" fontAlgn="base">
              <a:buFont typeface="Arial" pitchFamily="34" charset="0"/>
              <a:buChar char="•"/>
            </a:pPr>
            <a:r>
              <a:rPr lang="en-US" sz="1600" dirty="0" smtClean="0"/>
              <a:t>Students work together in their groups to complete the Collaborative Group Notes.  Must collect notes based on the side they are representing (not their personal view of the issue).  Judges will collect notes on both sides of the issue. (10 min.)</a:t>
            </a:r>
          </a:p>
          <a:p>
            <a:pPr marL="285750" lvl="0" indent="-285750" fontAlgn="base">
              <a:buFont typeface="Arial" pitchFamily="34" charset="0"/>
              <a:buChar char="•"/>
            </a:pPr>
            <a:endParaRPr lang="en-US" sz="1600" dirty="0"/>
          </a:p>
          <a:p>
            <a:pPr marL="285750" indent="-285750" fontAlgn="base">
              <a:buFont typeface="Arial" pitchFamily="34" charset="0"/>
              <a:buChar char="•"/>
            </a:pPr>
            <a:r>
              <a:rPr lang="en-US" sz="1600" dirty="0" smtClean="0"/>
              <a:t>Group fills out Pro Se Court side of the note taker.  They decide the three best pieces of evidence to prove/persuade their case.  All students in the group have the same notes and evidence ready to present. </a:t>
            </a:r>
            <a:r>
              <a:rPr lang="en-US" sz="1600" dirty="0"/>
              <a:t>Justices write one question they would like to ask each side</a:t>
            </a:r>
            <a:r>
              <a:rPr lang="en-US" sz="1600" dirty="0" smtClean="0"/>
              <a:t>. (10 min.)</a:t>
            </a:r>
          </a:p>
          <a:p>
            <a:pPr marL="285750" indent="-285750" fontAlgn="base">
              <a:buFont typeface="Arial" pitchFamily="34" charset="0"/>
              <a:buChar char="•"/>
            </a:pPr>
            <a:endParaRPr lang="en-US" sz="1600" dirty="0"/>
          </a:p>
          <a:p>
            <a:pPr marL="285750" indent="-285750" fontAlgn="base">
              <a:buFont typeface="Arial" pitchFamily="34" charset="0"/>
              <a:buChar char="•"/>
            </a:pPr>
            <a:r>
              <a:rPr lang="en-US" sz="1600" dirty="0" smtClean="0"/>
              <a:t>Explain the workings of a courtroom; courtroom etiquette</a:t>
            </a:r>
          </a:p>
          <a:p>
            <a:pPr marL="285750" lvl="0" indent="-285750" fontAlgn="base">
              <a:buFont typeface="Arial" pitchFamily="34" charset="0"/>
              <a:buChar char="•"/>
            </a:pPr>
            <a:endParaRPr lang="en-US" sz="1600" dirty="0"/>
          </a:p>
          <a:p>
            <a:pPr marL="285750" lvl="0" indent="-285750" fontAlgn="base">
              <a:buFont typeface="Arial" pitchFamily="34" charset="0"/>
              <a:buChar char="•"/>
            </a:pPr>
            <a:endParaRPr lang="en-US" b="1" i="1" dirty="0"/>
          </a:p>
          <a:p>
            <a:pPr lvl="0" fontAlgn="base"/>
            <a:endParaRPr lang="en-US" dirty="0"/>
          </a:p>
        </p:txBody>
      </p:sp>
      <p:sp>
        <p:nvSpPr>
          <p:cNvPr id="2" name="Title 1"/>
          <p:cNvSpPr>
            <a:spLocks noGrp="1"/>
          </p:cNvSpPr>
          <p:nvPr>
            <p:ph type="title"/>
          </p:nvPr>
        </p:nvSpPr>
        <p:spPr>
          <a:xfrm>
            <a:off x="457200" y="22493"/>
            <a:ext cx="7024744" cy="869414"/>
          </a:xfrm>
        </p:spPr>
        <p:txBody>
          <a:bodyPr/>
          <a:lstStyle/>
          <a:p>
            <a:r>
              <a:rPr lang="en-US" dirty="0" smtClean="0"/>
              <a:t>Prepare for Court</a:t>
            </a:r>
            <a:endParaRPr lang="en-US" dirty="0"/>
          </a:p>
        </p:txBody>
      </p:sp>
    </p:spTree>
    <p:extLst>
      <p:ext uri="{BB962C8B-B14F-4D97-AF65-F5344CB8AC3E}">
        <p14:creationId xmlns:p14="http://schemas.microsoft.com/office/powerpoint/2010/main" val="1024783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460</TotalTime>
  <Words>642</Words>
  <Application>Microsoft Office PowerPoint</Application>
  <PresentationFormat>On-screen Show (4:3)</PresentationFormat>
  <Paragraphs>102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inherit</vt:lpstr>
      <vt:lpstr>Times New Roman</vt:lpstr>
      <vt:lpstr>Wingdings 2</vt:lpstr>
      <vt:lpstr>Austin</vt:lpstr>
      <vt:lpstr>Discussion in a single day?</vt:lpstr>
      <vt:lpstr>PowerPoint Presentation</vt:lpstr>
      <vt:lpstr>Your Classroom? </vt:lpstr>
      <vt:lpstr>Why Discussion?</vt:lpstr>
      <vt:lpstr>Benefits for Special Student Populations</vt:lpstr>
      <vt:lpstr>Pro Se Court</vt:lpstr>
      <vt:lpstr>Preparing A Pro Se Court Discussion</vt:lpstr>
      <vt:lpstr>Boston Massacre</vt:lpstr>
      <vt:lpstr>Prepare for Court</vt:lpstr>
      <vt:lpstr>Pro Se Court Discussion</vt:lpstr>
      <vt:lpstr>Pro Se Court Cont.</vt:lpstr>
      <vt:lpstr>Outcome</vt:lpstr>
      <vt:lpstr>Argumentative Writing</vt:lpstr>
      <vt:lpstr>How can you apply this discussion in your own classroom?</vt:lpstr>
      <vt:lpstr>Our Students,  Our Future Leaders</vt:lpstr>
      <vt:lpstr>Thoughts To Ponder</vt:lpstr>
    </vt:vector>
  </TitlesOfParts>
  <Company>WCSD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Rights V National Security</dc:title>
  <dc:creator>Boswell, Denise</dc:creator>
  <cp:lastModifiedBy>Paxton, Denise</cp:lastModifiedBy>
  <cp:revision>39</cp:revision>
  <cp:lastPrinted>2013-09-12T23:38:49Z</cp:lastPrinted>
  <dcterms:created xsi:type="dcterms:W3CDTF">2013-01-25T22:17:57Z</dcterms:created>
  <dcterms:modified xsi:type="dcterms:W3CDTF">2016-03-05T01:22:54Z</dcterms:modified>
</cp:coreProperties>
</file>