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69" r:id="rId4"/>
    <p:sldId id="258" r:id="rId5"/>
    <p:sldId id="270" r:id="rId6"/>
    <p:sldId id="259" r:id="rId7"/>
    <p:sldId id="260" r:id="rId8"/>
    <p:sldId id="261" r:id="rId9"/>
    <p:sldId id="271" r:id="rId10"/>
    <p:sldId id="266"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xton, Denise" initials="PD" lastIdx="1" clrIdx="0">
    <p:extLst>
      <p:ext uri="{19B8F6BF-5375-455C-9EA6-DF929625EA0E}">
        <p15:presenceInfo xmlns:p15="http://schemas.microsoft.com/office/powerpoint/2012/main" userId="S-1-5-21-3031243810-1567314905-2332474600-896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3577" autoAdjust="0"/>
  </p:normalViewPr>
  <p:slideViewPr>
    <p:cSldViewPr snapToGrid="0">
      <p:cViewPr varScale="1">
        <p:scale>
          <a:sx n="85" d="100"/>
          <a:sy n="85" d="100"/>
        </p:scale>
        <p:origin x="2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CA4BD-34E3-42F4-8C6F-A715CA20D45A}" type="datetimeFigureOut">
              <a:rPr lang="en-US" smtClean="0"/>
              <a:t>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F6FB9F-C327-4A00-BE1F-75FAD4F0EF0F}" type="slidenum">
              <a:rPr lang="en-US" smtClean="0"/>
              <a:t>‹#›</a:t>
            </a:fld>
            <a:endParaRPr lang="en-US"/>
          </a:p>
        </p:txBody>
      </p:sp>
    </p:spTree>
    <p:extLst>
      <p:ext uri="{BB962C8B-B14F-4D97-AF65-F5344CB8AC3E}">
        <p14:creationId xmlns:p14="http://schemas.microsoft.com/office/powerpoint/2010/main" val="228494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NOTICE-NOTE-Question,</a:t>
            </a:r>
            <a:r>
              <a:rPr lang="en-US" baseline="0" dirty="0" smtClean="0"/>
              <a:t> </a:t>
            </a:r>
            <a:r>
              <a:rPr lang="en-US" dirty="0" smtClean="0"/>
              <a:t>Listen to the background about the history of World War I, write</a:t>
            </a:r>
            <a:r>
              <a:rPr lang="en-US" baseline="0" dirty="0" smtClean="0"/>
              <a:t> at least two details that you want to remember, discuss with a partner a question you have.</a:t>
            </a:r>
            <a:endParaRPr lang="en-US" dirty="0"/>
          </a:p>
        </p:txBody>
      </p:sp>
      <p:sp>
        <p:nvSpPr>
          <p:cNvPr id="4" name="Slide Number Placeholder 3"/>
          <p:cNvSpPr>
            <a:spLocks noGrp="1"/>
          </p:cNvSpPr>
          <p:nvPr>
            <p:ph type="sldNum" sz="quarter" idx="10"/>
          </p:nvPr>
        </p:nvSpPr>
        <p:spPr/>
        <p:txBody>
          <a:bodyPr/>
          <a:lstStyle/>
          <a:p>
            <a:fld id="{FBF6FB9F-C327-4A00-BE1F-75FAD4F0EF0F}" type="slidenum">
              <a:rPr lang="en-US" smtClean="0"/>
              <a:t>2</a:t>
            </a:fld>
            <a:endParaRPr lang="en-US"/>
          </a:p>
        </p:txBody>
      </p:sp>
    </p:spTree>
    <p:extLst>
      <p:ext uri="{BB962C8B-B14F-4D97-AF65-F5344CB8AC3E}">
        <p14:creationId xmlns:p14="http://schemas.microsoft.com/office/powerpoint/2010/main" val="360074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NOTICE-NOTE-Question,</a:t>
            </a:r>
            <a:r>
              <a:rPr lang="en-US" baseline="0" dirty="0" smtClean="0"/>
              <a:t> </a:t>
            </a:r>
            <a:r>
              <a:rPr lang="en-US" dirty="0" smtClean="0"/>
              <a:t>Listen to the background about the history of World War I, write</a:t>
            </a:r>
            <a:r>
              <a:rPr lang="en-US" baseline="0" dirty="0" smtClean="0"/>
              <a:t> at least two details that you want to remember, discuss with a partner a question you have.</a:t>
            </a:r>
            <a:endParaRPr lang="en-US" dirty="0" smtClean="0"/>
          </a:p>
          <a:p>
            <a:endParaRPr lang="en-US" dirty="0"/>
          </a:p>
        </p:txBody>
      </p:sp>
      <p:sp>
        <p:nvSpPr>
          <p:cNvPr id="4" name="Slide Number Placeholder 3"/>
          <p:cNvSpPr>
            <a:spLocks noGrp="1"/>
          </p:cNvSpPr>
          <p:nvPr>
            <p:ph type="sldNum" sz="quarter" idx="10"/>
          </p:nvPr>
        </p:nvSpPr>
        <p:spPr/>
        <p:txBody>
          <a:bodyPr/>
          <a:lstStyle/>
          <a:p>
            <a:fld id="{FBF6FB9F-C327-4A00-BE1F-75FAD4F0EF0F}" type="slidenum">
              <a:rPr lang="en-US" smtClean="0"/>
              <a:t>3</a:t>
            </a:fld>
            <a:endParaRPr lang="en-US"/>
          </a:p>
        </p:txBody>
      </p:sp>
    </p:spTree>
    <p:extLst>
      <p:ext uri="{BB962C8B-B14F-4D97-AF65-F5344CB8AC3E}">
        <p14:creationId xmlns:p14="http://schemas.microsoft.com/office/powerpoint/2010/main" val="3027641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NOTICE—NOTE—QUESTION– write at least two details you want to remember. What</a:t>
            </a:r>
            <a:r>
              <a:rPr lang="en-US" baseline="0" dirty="0" smtClean="0"/>
              <a:t> questions do you have?</a:t>
            </a:r>
            <a:endParaRPr lang="en-US" dirty="0"/>
          </a:p>
        </p:txBody>
      </p:sp>
      <p:sp>
        <p:nvSpPr>
          <p:cNvPr id="4" name="Slide Number Placeholder 3"/>
          <p:cNvSpPr>
            <a:spLocks noGrp="1"/>
          </p:cNvSpPr>
          <p:nvPr>
            <p:ph type="sldNum" sz="quarter" idx="10"/>
          </p:nvPr>
        </p:nvSpPr>
        <p:spPr/>
        <p:txBody>
          <a:bodyPr/>
          <a:lstStyle/>
          <a:p>
            <a:fld id="{FBF6FB9F-C327-4A00-BE1F-75FAD4F0EF0F}" type="slidenum">
              <a:rPr lang="en-US" smtClean="0"/>
              <a:t>4</a:t>
            </a:fld>
            <a:endParaRPr lang="en-US"/>
          </a:p>
        </p:txBody>
      </p:sp>
    </p:spTree>
    <p:extLst>
      <p:ext uri="{BB962C8B-B14F-4D97-AF65-F5344CB8AC3E}">
        <p14:creationId xmlns:p14="http://schemas.microsoft.com/office/powerpoint/2010/main" val="12444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NOTICE—NOTE—QUESTION– write at least two details you want to remember. What questions do you have?</a:t>
            </a:r>
            <a:endParaRPr lang="en-US" dirty="0"/>
          </a:p>
        </p:txBody>
      </p:sp>
      <p:sp>
        <p:nvSpPr>
          <p:cNvPr id="4" name="Slide Number Placeholder 3"/>
          <p:cNvSpPr>
            <a:spLocks noGrp="1"/>
          </p:cNvSpPr>
          <p:nvPr>
            <p:ph type="sldNum" sz="quarter" idx="10"/>
          </p:nvPr>
        </p:nvSpPr>
        <p:spPr/>
        <p:txBody>
          <a:bodyPr/>
          <a:lstStyle/>
          <a:p>
            <a:fld id="{FBF6FB9F-C327-4A00-BE1F-75FAD4F0EF0F}" type="slidenum">
              <a:rPr lang="en-US" smtClean="0"/>
              <a:t>5</a:t>
            </a:fld>
            <a:endParaRPr lang="en-US"/>
          </a:p>
        </p:txBody>
      </p:sp>
    </p:spTree>
    <p:extLst>
      <p:ext uri="{BB962C8B-B14F-4D97-AF65-F5344CB8AC3E}">
        <p14:creationId xmlns:p14="http://schemas.microsoft.com/office/powerpoint/2010/main" val="2873642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NOTICE—NOTE—QUESTION—write</a:t>
            </a:r>
            <a:r>
              <a:rPr lang="en-US" baseline="0" dirty="0" smtClean="0"/>
              <a:t> down 2 ideas you want to remember.  What questions do you have?  Share with a partner, Why is the German Government writing to the President of Mexico?  Explain the evidence through reasoning why Mexico should join an alliance with Germany .</a:t>
            </a:r>
            <a:endParaRPr lang="en-US" dirty="0"/>
          </a:p>
        </p:txBody>
      </p:sp>
      <p:sp>
        <p:nvSpPr>
          <p:cNvPr id="4" name="Slide Number Placeholder 3"/>
          <p:cNvSpPr>
            <a:spLocks noGrp="1"/>
          </p:cNvSpPr>
          <p:nvPr>
            <p:ph type="sldNum" sz="quarter" idx="10"/>
          </p:nvPr>
        </p:nvSpPr>
        <p:spPr/>
        <p:txBody>
          <a:bodyPr/>
          <a:lstStyle/>
          <a:p>
            <a:fld id="{FBF6FB9F-C327-4A00-BE1F-75FAD4F0EF0F}" type="slidenum">
              <a:rPr lang="en-US" smtClean="0"/>
              <a:t>6</a:t>
            </a:fld>
            <a:endParaRPr lang="en-US"/>
          </a:p>
        </p:txBody>
      </p:sp>
    </p:spTree>
    <p:extLst>
      <p:ext uri="{BB962C8B-B14F-4D97-AF65-F5344CB8AC3E}">
        <p14:creationId xmlns:p14="http://schemas.microsoft.com/office/powerpoint/2010/main" val="89700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NOTICE—NOTE—QUESTION—write</a:t>
            </a:r>
            <a:r>
              <a:rPr lang="en-US" baseline="0" dirty="0" smtClean="0"/>
              <a:t> down 2 ideas you want to remember.  What questions do you have?  Share with a partner, List 5 pieces of evidence from the political cartoon (What I See), Create a claim using at least two pieces of evidence (What I Think), Explain your evidence—How does your evidence prove your claim—how? Why?  “How I Know”</a:t>
            </a:r>
            <a:endParaRPr lang="en-US" dirty="0" smtClean="0"/>
          </a:p>
          <a:p>
            <a:endParaRPr lang="en-US" dirty="0"/>
          </a:p>
        </p:txBody>
      </p:sp>
      <p:sp>
        <p:nvSpPr>
          <p:cNvPr id="4" name="Slide Number Placeholder 3"/>
          <p:cNvSpPr>
            <a:spLocks noGrp="1"/>
          </p:cNvSpPr>
          <p:nvPr>
            <p:ph type="sldNum" sz="quarter" idx="10"/>
          </p:nvPr>
        </p:nvSpPr>
        <p:spPr/>
        <p:txBody>
          <a:bodyPr/>
          <a:lstStyle/>
          <a:p>
            <a:fld id="{FBF6FB9F-C327-4A00-BE1F-75FAD4F0EF0F}" type="slidenum">
              <a:rPr lang="en-US" smtClean="0"/>
              <a:t>7</a:t>
            </a:fld>
            <a:endParaRPr lang="en-US"/>
          </a:p>
        </p:txBody>
      </p:sp>
    </p:spTree>
    <p:extLst>
      <p:ext uri="{BB962C8B-B14F-4D97-AF65-F5344CB8AC3E}">
        <p14:creationId xmlns:p14="http://schemas.microsoft.com/office/powerpoint/2010/main" val="869750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NOTICE—NOTE—QUESTION—Write</a:t>
            </a:r>
            <a:r>
              <a:rPr lang="en-US" baseline="0" dirty="0" smtClean="0"/>
              <a:t> down one detail you want to remember from Document E—Choose the two best pieces of evidence to persuade Congress to declare war.</a:t>
            </a:r>
            <a:endParaRPr lang="en-US" dirty="0" smtClean="0"/>
          </a:p>
          <a:p>
            <a:endParaRPr lang="en-US" dirty="0"/>
          </a:p>
        </p:txBody>
      </p:sp>
      <p:sp>
        <p:nvSpPr>
          <p:cNvPr id="4" name="Slide Number Placeholder 3"/>
          <p:cNvSpPr>
            <a:spLocks noGrp="1"/>
          </p:cNvSpPr>
          <p:nvPr>
            <p:ph type="sldNum" sz="quarter" idx="10"/>
          </p:nvPr>
        </p:nvSpPr>
        <p:spPr/>
        <p:txBody>
          <a:bodyPr/>
          <a:lstStyle/>
          <a:p>
            <a:fld id="{FBF6FB9F-C327-4A00-BE1F-75FAD4F0EF0F}" type="slidenum">
              <a:rPr lang="en-US" smtClean="0"/>
              <a:t>8</a:t>
            </a:fld>
            <a:endParaRPr lang="en-US"/>
          </a:p>
        </p:txBody>
      </p:sp>
    </p:spTree>
    <p:extLst>
      <p:ext uri="{BB962C8B-B14F-4D97-AF65-F5344CB8AC3E}">
        <p14:creationId xmlns:p14="http://schemas.microsoft.com/office/powerpoint/2010/main" val="4028351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NOTICE—NOTE—QUESTION—Write</a:t>
            </a:r>
            <a:r>
              <a:rPr lang="en-US" baseline="0" dirty="0" smtClean="0"/>
              <a:t> down one detail you want to remember from Document E—Choose the two best pieces of evidence to persuade Congress not to declare war.</a:t>
            </a:r>
            <a:endParaRPr lang="en-US" dirty="0" smtClean="0"/>
          </a:p>
          <a:p>
            <a:endParaRPr lang="en-US" dirty="0"/>
          </a:p>
        </p:txBody>
      </p:sp>
      <p:sp>
        <p:nvSpPr>
          <p:cNvPr id="4" name="Slide Number Placeholder 3"/>
          <p:cNvSpPr>
            <a:spLocks noGrp="1"/>
          </p:cNvSpPr>
          <p:nvPr>
            <p:ph type="sldNum" sz="quarter" idx="10"/>
          </p:nvPr>
        </p:nvSpPr>
        <p:spPr/>
        <p:txBody>
          <a:bodyPr/>
          <a:lstStyle/>
          <a:p>
            <a:fld id="{FBF6FB9F-C327-4A00-BE1F-75FAD4F0EF0F}" type="slidenum">
              <a:rPr lang="en-US" smtClean="0"/>
              <a:t>9</a:t>
            </a:fld>
            <a:endParaRPr lang="en-US"/>
          </a:p>
        </p:txBody>
      </p:sp>
    </p:spTree>
    <p:extLst>
      <p:ext uri="{BB962C8B-B14F-4D97-AF65-F5344CB8AC3E}">
        <p14:creationId xmlns:p14="http://schemas.microsoft.com/office/powerpoint/2010/main" val="1754958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Say, I Say Argumentative Two Paragraph Counterclaim</a:t>
            </a:r>
            <a:endParaRPr lang="en-US" dirty="0"/>
          </a:p>
        </p:txBody>
      </p:sp>
      <p:sp>
        <p:nvSpPr>
          <p:cNvPr id="4" name="Slide Number Placeholder 3"/>
          <p:cNvSpPr>
            <a:spLocks noGrp="1"/>
          </p:cNvSpPr>
          <p:nvPr>
            <p:ph type="sldNum" sz="quarter" idx="10"/>
          </p:nvPr>
        </p:nvSpPr>
        <p:spPr/>
        <p:txBody>
          <a:bodyPr/>
          <a:lstStyle/>
          <a:p>
            <a:fld id="{FBF6FB9F-C327-4A00-BE1F-75FAD4F0EF0F}" type="slidenum">
              <a:rPr lang="en-US" smtClean="0"/>
              <a:t>11</a:t>
            </a:fld>
            <a:endParaRPr lang="en-US"/>
          </a:p>
        </p:txBody>
      </p:sp>
    </p:spTree>
    <p:extLst>
      <p:ext uri="{BB962C8B-B14F-4D97-AF65-F5344CB8AC3E}">
        <p14:creationId xmlns:p14="http://schemas.microsoft.com/office/powerpoint/2010/main" val="3061452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2/2/2018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2/2/2018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M5z4I3aIn7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tmp"/><Relationship Id="rId4" Type="http://schemas.openxmlformats.org/officeDocument/2006/relationships/hyperlink" Target="https://www.youtube.com/watch?v=P10GxdNVjM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122363"/>
            <a:ext cx="9264016" cy="2387600"/>
          </a:xfrm>
        </p:spPr>
        <p:txBody>
          <a:bodyPr/>
          <a:lstStyle/>
          <a:p>
            <a:r>
              <a:rPr lang="en-US" dirty="0" smtClean="0"/>
              <a:t>World War I:  War or Not?</a:t>
            </a:r>
            <a:endParaRPr lang="en-US" dirty="0"/>
          </a:p>
        </p:txBody>
      </p:sp>
      <p:sp>
        <p:nvSpPr>
          <p:cNvPr id="3" name="Subtitle 2"/>
          <p:cNvSpPr>
            <a:spLocks noGrp="1"/>
          </p:cNvSpPr>
          <p:nvPr>
            <p:ph type="subTitle" idx="1"/>
          </p:nvPr>
        </p:nvSpPr>
        <p:spPr/>
        <p:txBody>
          <a:bodyPr/>
          <a:lstStyle/>
          <a:p>
            <a:r>
              <a:rPr lang="en-US" dirty="0" smtClean="0"/>
              <a:t>World War I DBQ--Counterclaim</a:t>
            </a:r>
            <a:endParaRPr lang="en-US" dirty="0"/>
          </a:p>
        </p:txBody>
      </p:sp>
    </p:spTree>
    <p:extLst>
      <p:ext uri="{BB962C8B-B14F-4D97-AF65-F5344CB8AC3E}">
        <p14:creationId xmlns:p14="http://schemas.microsoft.com/office/powerpoint/2010/main" val="4091510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591" y="41285"/>
            <a:ext cx="9905998" cy="937361"/>
          </a:xfrm>
        </p:spPr>
        <p:txBody>
          <a:bodyPr/>
          <a:lstStyle/>
          <a:p>
            <a:r>
              <a:rPr lang="en-US" dirty="0" smtClean="0"/>
              <a:t>Evidence Ranking: 1-6</a:t>
            </a:r>
            <a:endParaRPr lang="en-US" dirty="0"/>
          </a:p>
        </p:txBody>
      </p:sp>
      <p:sp>
        <p:nvSpPr>
          <p:cNvPr id="3" name="Content Placeholder 2"/>
          <p:cNvSpPr>
            <a:spLocks noGrp="1"/>
          </p:cNvSpPr>
          <p:nvPr>
            <p:ph idx="1"/>
          </p:nvPr>
        </p:nvSpPr>
        <p:spPr>
          <a:xfrm>
            <a:off x="938591" y="728574"/>
            <a:ext cx="9905999" cy="4385489"/>
          </a:xfrm>
        </p:spPr>
        <p:txBody>
          <a:bodyPr/>
          <a:lstStyle/>
          <a:p>
            <a:pPr marL="0" indent="0">
              <a:lnSpc>
                <a:spcPct val="100000"/>
              </a:lnSpc>
              <a:buNone/>
            </a:pPr>
            <a:r>
              <a:rPr lang="en-US" dirty="0" smtClean="0"/>
              <a:t>Read each claim.</a:t>
            </a:r>
          </a:p>
          <a:p>
            <a:pPr marL="0" indent="0">
              <a:lnSpc>
                <a:spcPct val="100000"/>
              </a:lnSpc>
              <a:buNone/>
            </a:pPr>
            <a:r>
              <a:rPr lang="en-US" dirty="0" smtClean="0"/>
              <a:t>Circle the descriptors (evidence) within each claim.</a:t>
            </a:r>
          </a:p>
          <a:p>
            <a:pPr marL="0" indent="0">
              <a:lnSpc>
                <a:spcPct val="100000"/>
              </a:lnSpc>
              <a:buNone/>
            </a:pPr>
            <a:r>
              <a:rPr lang="en-US" dirty="0" smtClean="0"/>
              <a:t>Choose the bottom 2 pieces of evidence</a:t>
            </a:r>
          </a:p>
          <a:p>
            <a:pPr marL="0" indent="0">
              <a:lnSpc>
                <a:spcPct val="100000"/>
              </a:lnSpc>
              <a:buNone/>
            </a:pPr>
            <a:r>
              <a:rPr lang="en-US" dirty="0" smtClean="0"/>
              <a:t>Choose the top 2 pieces of evidence</a:t>
            </a:r>
          </a:p>
          <a:p>
            <a:pPr marL="0" indent="0">
              <a:lnSpc>
                <a:spcPct val="100000"/>
              </a:lnSpc>
              <a:buNone/>
            </a:pPr>
            <a:r>
              <a:rPr lang="en-US" dirty="0" smtClean="0"/>
              <a:t>Rank the middle.</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70020172"/>
              </p:ext>
            </p:extLst>
          </p:nvPr>
        </p:nvGraphicFramePr>
        <p:xfrm>
          <a:off x="938591" y="3137537"/>
          <a:ext cx="4818835" cy="3331158"/>
        </p:xfrm>
        <a:graphic>
          <a:graphicData uri="http://schemas.openxmlformats.org/drawingml/2006/table">
            <a:tbl>
              <a:tblPr firstRow="1" bandRow="1">
                <a:tableStyleId>{5C22544A-7EE6-4342-B048-85BDC9FD1C3A}</a:tableStyleId>
              </a:tblPr>
              <a:tblGrid>
                <a:gridCol w="494370">
                  <a:extLst>
                    <a:ext uri="{9D8B030D-6E8A-4147-A177-3AD203B41FA5}">
                      <a16:colId xmlns:a16="http://schemas.microsoft.com/office/drawing/2014/main" val="20000"/>
                    </a:ext>
                  </a:extLst>
                </a:gridCol>
                <a:gridCol w="4324465">
                  <a:extLst>
                    <a:ext uri="{9D8B030D-6E8A-4147-A177-3AD203B41FA5}">
                      <a16:colId xmlns:a16="http://schemas.microsoft.com/office/drawing/2014/main" val="20001"/>
                    </a:ext>
                  </a:extLst>
                </a:gridCol>
              </a:tblGrid>
              <a:tr h="1614952">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Due to Germany’s determination to win its war on attrition against the Allies, the United States congress should declare war on Germany. </a:t>
                      </a:r>
                    </a:p>
                    <a:p>
                      <a:endParaRPr lang="en-US" sz="1800" b="1" kern="1200" dirty="0" smtClean="0">
                        <a:solidFill>
                          <a:schemeClr val="lt1"/>
                        </a:solidFill>
                        <a:effectLst/>
                        <a:latin typeface="+mn-lt"/>
                        <a:ea typeface="+mn-ea"/>
                        <a:cs typeface="+mn-cs"/>
                      </a:endParaRPr>
                    </a:p>
                    <a:p>
                      <a:endParaRPr lang="en-US" dirty="0"/>
                    </a:p>
                  </a:txBody>
                  <a:tcPr/>
                </a:tc>
                <a:extLst>
                  <a:ext uri="{0D108BD9-81ED-4DB2-BD59-A6C34878D82A}">
                    <a16:rowId xmlns:a16="http://schemas.microsoft.com/office/drawing/2014/main" val="10000"/>
                  </a:ext>
                </a:extLst>
              </a:tr>
              <a:tr h="308221">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r h="409346">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40934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409346">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71071541"/>
              </p:ext>
            </p:extLst>
          </p:nvPr>
        </p:nvGraphicFramePr>
        <p:xfrm>
          <a:off x="6276204" y="2921318"/>
          <a:ext cx="4818835" cy="3911470"/>
        </p:xfrm>
        <a:graphic>
          <a:graphicData uri="http://schemas.openxmlformats.org/drawingml/2006/table">
            <a:tbl>
              <a:tblPr firstRow="1" bandRow="1">
                <a:tableStyleId>{5C22544A-7EE6-4342-B048-85BDC9FD1C3A}</a:tableStyleId>
              </a:tblPr>
              <a:tblGrid>
                <a:gridCol w="494370">
                  <a:extLst>
                    <a:ext uri="{9D8B030D-6E8A-4147-A177-3AD203B41FA5}">
                      <a16:colId xmlns:a16="http://schemas.microsoft.com/office/drawing/2014/main" val="20000"/>
                    </a:ext>
                  </a:extLst>
                </a:gridCol>
                <a:gridCol w="4324465">
                  <a:extLst>
                    <a:ext uri="{9D8B030D-6E8A-4147-A177-3AD203B41FA5}">
                      <a16:colId xmlns:a16="http://schemas.microsoft.com/office/drawing/2014/main" val="20001"/>
                    </a:ext>
                  </a:extLst>
                </a:gridCol>
              </a:tblGrid>
              <a:tr h="2013145">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With the support of many Americans who are not in favor of the United States entering the war and considering it a European affair, President Woodrow Wilson initially pledges neutrality for the United States which should be maintained throughout the war. </a:t>
                      </a:r>
                    </a:p>
                    <a:p>
                      <a:endParaRPr lang="en-US" dirty="0"/>
                    </a:p>
                  </a:txBody>
                  <a:tcPr/>
                </a:tc>
                <a:extLst>
                  <a:ext uri="{0D108BD9-81ED-4DB2-BD59-A6C34878D82A}">
                    <a16:rowId xmlns:a16="http://schemas.microsoft.com/office/drawing/2014/main" val="10000"/>
                  </a:ext>
                </a:extLst>
              </a:tr>
              <a:tr h="397432">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r h="409346">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409346">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409346">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6" name="Rectangle 5"/>
          <p:cNvSpPr/>
          <p:nvPr/>
        </p:nvSpPr>
        <p:spPr>
          <a:xfrm>
            <a:off x="7727794" y="1474620"/>
            <a:ext cx="2865863" cy="1230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Always compare the evidence back to the claim.</a:t>
            </a:r>
          </a:p>
          <a:p>
            <a:pPr algn="ctr"/>
            <a:endParaRPr lang="en-US" dirty="0"/>
          </a:p>
          <a:p>
            <a:pPr algn="ctr"/>
            <a:r>
              <a:rPr lang="en-US" dirty="0"/>
              <a:t>What is most supportive?</a:t>
            </a:r>
          </a:p>
        </p:txBody>
      </p:sp>
    </p:spTree>
    <p:extLst>
      <p:ext uri="{BB962C8B-B14F-4D97-AF65-F5344CB8AC3E}">
        <p14:creationId xmlns:p14="http://schemas.microsoft.com/office/powerpoint/2010/main" val="3317547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774" y="149508"/>
            <a:ext cx="9905998" cy="1478570"/>
          </a:xfrm>
        </p:spPr>
        <p:txBody>
          <a:bodyPr/>
          <a:lstStyle/>
          <a:p>
            <a:r>
              <a:rPr lang="en-US" dirty="0" smtClean="0"/>
              <a:t>“They Say, I Say” Argument—Should the United States Enter World War I?</a:t>
            </a:r>
            <a:endParaRPr lang="en-US" dirty="0"/>
          </a:p>
        </p:txBody>
      </p:sp>
      <p:sp>
        <p:nvSpPr>
          <p:cNvPr id="3" name="Content Placeholder 2"/>
          <p:cNvSpPr>
            <a:spLocks noGrp="1"/>
          </p:cNvSpPr>
          <p:nvPr>
            <p:ph idx="1"/>
          </p:nvPr>
        </p:nvSpPr>
        <p:spPr>
          <a:xfrm>
            <a:off x="1141412" y="1628078"/>
            <a:ext cx="9905999" cy="4984595"/>
          </a:xfrm>
        </p:spPr>
        <p:txBody>
          <a:bodyPr/>
          <a:lstStyle/>
          <a:p>
            <a:pPr marL="0" indent="0">
              <a:buNone/>
            </a:pPr>
            <a:r>
              <a:rPr lang="en-US" dirty="0" smtClean="0"/>
              <a:t>     The general argument made by author X in document/text/video, ________, is that_________________ (citation). More specifically, X argues that _____________ (citation).  She/he write, “ ___________________. (citation)” In this passage, X is suggesting that _____________.  In </a:t>
            </a:r>
            <a:r>
              <a:rPr lang="en-US" dirty="0" err="1" smtClean="0"/>
              <a:t>conlusion</a:t>
            </a:r>
            <a:r>
              <a:rPr lang="en-US" dirty="0" smtClean="0"/>
              <a:t>, X’s belief is that _______________.</a:t>
            </a:r>
          </a:p>
          <a:p>
            <a:pPr marL="0" indent="0">
              <a:buNone/>
            </a:pPr>
            <a:r>
              <a:rPr lang="en-US" dirty="0"/>
              <a:t> </a:t>
            </a:r>
            <a:r>
              <a:rPr lang="en-US" dirty="0" smtClean="0"/>
              <a:t>    This argument is wrong, because ___________.  More specifically, it can be asserted that _________. For example, __________ (citation).  Additionally, the evidence of _________ (citation) points to _________.  Although X might object that _______ (citation), I maintain that __________.  Therefore, I conclude that __________.</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2273669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300" y="115849"/>
            <a:ext cx="9905998" cy="1478570"/>
          </a:xfrm>
        </p:spPr>
        <p:txBody>
          <a:bodyPr/>
          <a:lstStyle/>
          <a:p>
            <a:r>
              <a:rPr lang="en-US" dirty="0" smtClean="0"/>
              <a:t>World War I:  Domino Effect</a:t>
            </a:r>
            <a:endParaRPr lang="en-US" dirty="0"/>
          </a:p>
        </p:txBody>
      </p:sp>
      <p:sp>
        <p:nvSpPr>
          <p:cNvPr id="3" name="Content Placeholder 2"/>
          <p:cNvSpPr>
            <a:spLocks noGrp="1"/>
          </p:cNvSpPr>
          <p:nvPr>
            <p:ph idx="1"/>
          </p:nvPr>
        </p:nvSpPr>
        <p:spPr>
          <a:xfrm>
            <a:off x="1141413" y="1630017"/>
            <a:ext cx="6173788" cy="4161184"/>
          </a:xfrm>
        </p:spPr>
        <p:txBody>
          <a:bodyPr/>
          <a:lstStyle/>
          <a:p>
            <a:pPr marL="457200" lvl="1" indent="0">
              <a:buNone/>
            </a:pPr>
            <a:endParaRPr lang="en-US" dirty="0" smtClean="0"/>
          </a:p>
          <a:p>
            <a:pPr lvl="1"/>
            <a:endParaRPr lang="en-US" dirty="0"/>
          </a:p>
        </p:txBody>
      </p:sp>
      <p:pic>
        <p:nvPicPr>
          <p:cNvPr id="4" name="Picture 3" descr="http://www.timvandevall.com/wp-content/uploads/Blank-World-Map-Thumb.jpg"/>
          <p:cNvPicPr/>
          <p:nvPr/>
        </p:nvPicPr>
        <p:blipFill>
          <a:blip r:embed="rId3">
            <a:extLst>
              <a:ext uri="{28A0092B-C50C-407E-A947-70E740481C1C}">
                <a14:useLocalDpi xmlns:a14="http://schemas.microsoft.com/office/drawing/2010/main" val="0"/>
              </a:ext>
            </a:extLst>
          </a:blip>
          <a:srcRect/>
          <a:stretch>
            <a:fillRect/>
          </a:stretch>
        </p:blipFill>
        <p:spPr bwMode="auto">
          <a:xfrm>
            <a:off x="7757553" y="4020344"/>
            <a:ext cx="3921608" cy="2650435"/>
          </a:xfrm>
          <a:prstGeom prst="rect">
            <a:avLst/>
          </a:prstGeom>
          <a:noFill/>
          <a:ln>
            <a:noFill/>
          </a:ln>
        </p:spPr>
      </p:pic>
      <p:pic>
        <p:nvPicPr>
          <p:cNvPr id="5" name="Picture 4" descr="Related im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0730" y="238539"/>
            <a:ext cx="4435255" cy="3710609"/>
          </a:xfrm>
          <a:prstGeom prst="rect">
            <a:avLst/>
          </a:prstGeom>
          <a:noFill/>
          <a:ln>
            <a:noFill/>
          </a:ln>
        </p:spPr>
      </p:pic>
      <p:sp>
        <p:nvSpPr>
          <p:cNvPr id="7" name="TextBox 6"/>
          <p:cNvSpPr txBox="1"/>
          <p:nvPr/>
        </p:nvSpPr>
        <p:spPr>
          <a:xfrm>
            <a:off x="699061" y="1630017"/>
            <a:ext cx="6311339" cy="4062651"/>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June 28, 1914—Serb nationalist assassinated the nephew of Austria-Hungary’s emperor.</a:t>
            </a:r>
          </a:p>
          <a:p>
            <a:pPr marL="285750" indent="-285750">
              <a:buFont typeface="Arial" panose="020B0604020202020204" pitchFamily="34" charset="0"/>
              <a:buChar char="•"/>
            </a:pPr>
            <a:r>
              <a:rPr lang="en-US" sz="2400" dirty="0" smtClean="0"/>
              <a:t>One month later, Austria-Hungary declared war on Serbia.</a:t>
            </a:r>
          </a:p>
          <a:p>
            <a:pPr marL="285750" indent="-285750">
              <a:buFont typeface="Arial" panose="020B0604020202020204" pitchFamily="34" charset="0"/>
              <a:buChar char="•"/>
            </a:pPr>
            <a:r>
              <a:rPr lang="en-US" sz="2400" dirty="0" smtClean="0"/>
              <a:t>Russia and France mobilized their armies to assist Serbia.</a:t>
            </a:r>
          </a:p>
          <a:p>
            <a:pPr marL="285750" indent="-285750">
              <a:buFont typeface="Arial" panose="020B0604020202020204" pitchFamily="34" charset="0"/>
              <a:buChar char="•"/>
            </a:pPr>
            <a:r>
              <a:rPr lang="en-US" sz="2400" dirty="0" smtClean="0"/>
              <a:t>Germany demanded Russia and France to demobilize.  They refused.</a:t>
            </a:r>
          </a:p>
          <a:p>
            <a:pPr marL="285750" indent="-285750">
              <a:buFont typeface="Arial" panose="020B0604020202020204" pitchFamily="34" charset="0"/>
              <a:buChar char="•"/>
            </a:pPr>
            <a:r>
              <a:rPr lang="en-US" sz="2400" dirty="0" smtClean="0"/>
              <a:t>Germany, Austria-Hungary’s ally, invaded Belgium to bypass several French Forts.</a:t>
            </a:r>
          </a:p>
          <a:p>
            <a:pPr marL="285750" indent="-285750">
              <a:buFont typeface="Arial" panose="020B0604020202020204" pitchFamily="34" charset="0"/>
              <a:buChar char="•"/>
            </a:pPr>
            <a:endParaRPr lang="en-US" dirty="0"/>
          </a:p>
        </p:txBody>
      </p:sp>
      <p:sp>
        <p:nvSpPr>
          <p:cNvPr id="8" name="TextBox 7"/>
          <p:cNvSpPr txBox="1"/>
          <p:nvPr/>
        </p:nvSpPr>
        <p:spPr>
          <a:xfrm>
            <a:off x="1086677" y="5791201"/>
            <a:ext cx="5685183" cy="830997"/>
          </a:xfrm>
          <a:prstGeom prst="rect">
            <a:avLst/>
          </a:prstGeom>
          <a:noFill/>
        </p:spPr>
        <p:txBody>
          <a:bodyPr wrap="square" rtlCol="0">
            <a:spAutoFit/>
          </a:bodyPr>
          <a:lstStyle/>
          <a:p>
            <a:r>
              <a:rPr lang="en-US" sz="2400" dirty="0" smtClean="0">
                <a:solidFill>
                  <a:srgbClr val="FFC000"/>
                </a:solidFill>
              </a:rPr>
              <a:t>Create a Flow chart showing the Domino Effect following the assassination.</a:t>
            </a:r>
            <a:endParaRPr lang="en-US" sz="2400" dirty="0">
              <a:solidFill>
                <a:srgbClr val="FFC000"/>
              </a:solidFill>
            </a:endParaRPr>
          </a:p>
        </p:txBody>
      </p:sp>
    </p:spTree>
    <p:extLst>
      <p:ext uri="{BB962C8B-B14F-4D97-AF65-F5344CB8AC3E}">
        <p14:creationId xmlns:p14="http://schemas.microsoft.com/office/powerpoint/2010/main" val="2477507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96" y="618518"/>
            <a:ext cx="10769115" cy="1478570"/>
          </a:xfrm>
        </p:spPr>
        <p:txBody>
          <a:bodyPr/>
          <a:lstStyle/>
          <a:p>
            <a:r>
              <a:rPr lang="en-US" dirty="0"/>
              <a:t>World War I:  Domino Effect</a:t>
            </a:r>
          </a:p>
        </p:txBody>
      </p:sp>
      <p:pic>
        <p:nvPicPr>
          <p:cNvPr id="4" name="Content Placeholder 3" descr="Related image"/>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928919" y="195401"/>
            <a:ext cx="5010083" cy="3541712"/>
          </a:xfrm>
          <a:prstGeom prst="rect">
            <a:avLst/>
          </a:prstGeom>
          <a:noFill/>
          <a:ln>
            <a:noFill/>
          </a:ln>
        </p:spPr>
      </p:pic>
      <p:pic>
        <p:nvPicPr>
          <p:cNvPr id="5" name="Picture 4" descr="http://www.timvandevall.com/wp-content/uploads/Blank-World-Map-Thumb.jpg"/>
          <p:cNvPicPr/>
          <p:nvPr/>
        </p:nvPicPr>
        <p:blipFill>
          <a:blip r:embed="rId4">
            <a:extLst>
              <a:ext uri="{28A0092B-C50C-407E-A947-70E740481C1C}">
                <a14:useLocalDpi xmlns:a14="http://schemas.microsoft.com/office/drawing/2010/main" val="0"/>
              </a:ext>
            </a:extLst>
          </a:blip>
          <a:srcRect/>
          <a:stretch>
            <a:fillRect/>
          </a:stretch>
        </p:blipFill>
        <p:spPr bwMode="auto">
          <a:xfrm>
            <a:off x="7757553" y="4020344"/>
            <a:ext cx="3921608" cy="2650435"/>
          </a:xfrm>
          <a:prstGeom prst="rect">
            <a:avLst/>
          </a:prstGeom>
          <a:noFill/>
          <a:ln>
            <a:noFill/>
          </a:ln>
        </p:spPr>
      </p:pic>
      <p:sp>
        <p:nvSpPr>
          <p:cNvPr id="6" name="Rectangle 5"/>
          <p:cNvSpPr/>
          <p:nvPr/>
        </p:nvSpPr>
        <p:spPr>
          <a:xfrm>
            <a:off x="443827" y="1862565"/>
            <a:ext cx="6096000" cy="3785652"/>
          </a:xfrm>
          <a:prstGeom prst="rect">
            <a:avLst/>
          </a:prstGeom>
        </p:spPr>
        <p:txBody>
          <a:bodyPr>
            <a:spAutoFit/>
          </a:bodyPr>
          <a:lstStyle/>
          <a:p>
            <a:pPr marL="285750" indent="-285750">
              <a:buFont typeface="Arial" panose="020B0604020202020204" pitchFamily="34" charset="0"/>
              <a:buChar char="•"/>
            </a:pPr>
            <a:r>
              <a:rPr lang="en-US" sz="2400" dirty="0"/>
              <a:t>Britain, Belgium’s ally, declared war on Germany</a:t>
            </a:r>
          </a:p>
          <a:p>
            <a:pPr marL="285750" indent="-285750">
              <a:buFont typeface="Arial" panose="020B0604020202020204" pitchFamily="34" charset="0"/>
              <a:buChar char="•"/>
            </a:pPr>
            <a:r>
              <a:rPr lang="en-US" sz="2400" dirty="0"/>
              <a:t>British and German blockade of each other ports</a:t>
            </a:r>
          </a:p>
          <a:p>
            <a:pPr marL="285750" indent="-285750">
              <a:buFont typeface="Arial" panose="020B0604020202020204" pitchFamily="34" charset="0"/>
              <a:buChar char="•"/>
            </a:pPr>
            <a:r>
              <a:rPr lang="en-US" sz="2400" dirty="0"/>
              <a:t>British surface ships</a:t>
            </a:r>
          </a:p>
          <a:p>
            <a:pPr marL="285750" indent="-285750">
              <a:buFont typeface="Arial" panose="020B0604020202020204" pitchFamily="34" charset="0"/>
              <a:buChar char="•"/>
            </a:pPr>
            <a:r>
              <a:rPr lang="en-US" sz="2400" dirty="0"/>
              <a:t>German U-boats, submarines, and sunk ships without warning</a:t>
            </a:r>
          </a:p>
          <a:p>
            <a:pPr marL="285750" indent="-285750">
              <a:buFont typeface="Arial" panose="020B0604020202020204" pitchFamily="34" charset="0"/>
              <a:buChar char="•"/>
            </a:pPr>
            <a:r>
              <a:rPr lang="en-US" sz="2400" dirty="0"/>
              <a:t>Germany warned American ships before sinking, but on February 1, 1917, Germany ended this </a:t>
            </a:r>
            <a:r>
              <a:rPr lang="en-US" sz="2400" dirty="0" smtClean="0"/>
              <a:t>policy</a:t>
            </a:r>
            <a:endParaRPr lang="en-US" sz="2400" dirty="0"/>
          </a:p>
        </p:txBody>
      </p:sp>
      <p:sp>
        <p:nvSpPr>
          <p:cNvPr id="7" name="Rectangle 6"/>
          <p:cNvSpPr/>
          <p:nvPr/>
        </p:nvSpPr>
        <p:spPr>
          <a:xfrm>
            <a:off x="638373" y="5648217"/>
            <a:ext cx="6096000" cy="830997"/>
          </a:xfrm>
          <a:prstGeom prst="rect">
            <a:avLst/>
          </a:prstGeom>
        </p:spPr>
        <p:txBody>
          <a:bodyPr>
            <a:spAutoFit/>
          </a:bodyPr>
          <a:lstStyle/>
          <a:p>
            <a:r>
              <a:rPr lang="en-US" sz="2400" dirty="0">
                <a:solidFill>
                  <a:srgbClr val="FFC000"/>
                </a:solidFill>
              </a:rPr>
              <a:t>Create a Flow chart showing the Domino Effect following the assassination.</a:t>
            </a:r>
          </a:p>
        </p:txBody>
      </p:sp>
    </p:spTree>
    <p:extLst>
      <p:ext uri="{BB962C8B-B14F-4D97-AF65-F5344CB8AC3E}">
        <p14:creationId xmlns:p14="http://schemas.microsoft.com/office/powerpoint/2010/main" val="120589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Lusitania Warning</a:t>
            </a:r>
            <a:endParaRPr lang="en-US" dirty="0"/>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47653" y="262238"/>
            <a:ext cx="2213112" cy="6507494"/>
          </a:xfrm>
        </p:spPr>
      </p:pic>
      <p:sp>
        <p:nvSpPr>
          <p:cNvPr id="7" name="Rectangle 6"/>
          <p:cNvSpPr/>
          <p:nvPr/>
        </p:nvSpPr>
        <p:spPr>
          <a:xfrm>
            <a:off x="848139" y="1693039"/>
            <a:ext cx="6851374" cy="3139321"/>
          </a:xfrm>
          <a:prstGeom prst="rect">
            <a:avLst/>
          </a:prstGeom>
        </p:spPr>
        <p:txBody>
          <a:bodyPr wrap="square">
            <a:spAutoFit/>
          </a:bodyPr>
          <a:lstStyle/>
          <a:p>
            <a:r>
              <a:rPr lang="en-US" b="1" i="1" dirty="0" smtClean="0">
                <a:latin typeface="Calibri" panose="020F0502020204030204" pitchFamily="34" charset="0"/>
                <a:ea typeface="Calibri" panose="020F0502020204030204" pitchFamily="34" charset="0"/>
                <a:cs typeface="Times New Roman" panose="02020603050405020304" pitchFamily="18" charset="0"/>
              </a:rPr>
              <a:t>Doc. A</a:t>
            </a:r>
          </a:p>
          <a:p>
            <a:endParaRPr lang="en-US" b="1" i="1" dirty="0">
              <a:latin typeface="Calibri" panose="020F0502020204030204" pitchFamily="34" charset="0"/>
              <a:ea typeface="Calibri" panose="020F0502020204030204" pitchFamily="34" charset="0"/>
              <a:cs typeface="Times New Roman" panose="02020603050405020304" pitchFamily="18" charset="0"/>
            </a:endParaRPr>
          </a:p>
          <a:p>
            <a:r>
              <a:rPr lang="en-US" b="1" i="1" dirty="0" smtClean="0">
                <a:latin typeface="Calibri" panose="020F0502020204030204" pitchFamily="34" charset="0"/>
                <a:ea typeface="Calibri" panose="020F0502020204030204" pitchFamily="34" charset="0"/>
                <a:cs typeface="Times New Roman" panose="02020603050405020304" pitchFamily="18" charset="0"/>
              </a:rPr>
              <a:t> </a:t>
            </a:r>
            <a:r>
              <a:rPr lang="en-US" b="1" i="1" dirty="0">
                <a:latin typeface="Calibri" panose="020F0502020204030204" pitchFamily="34" charset="0"/>
                <a:ea typeface="Calibri" panose="020F0502020204030204" pitchFamily="34" charset="0"/>
                <a:cs typeface="Times New Roman" panose="02020603050405020304" pitchFamily="18" charset="0"/>
              </a:rPr>
              <a:t>“Travelers intending to embark on the Lusitania’s Atlantic voyage are reminded that a state of war exists between Germany and her allies and Great Britain and her allies: that a zone of war includes the waters adjacent to the British Isles; that, in accordance with formal notice given by the Imperial German Government, vessels flying the flag of Great Britain or of any of her allies, are liable to destruction in those waters and that travelers sailing in the war zone on ships of Great Britain or her allies do so at their own risk.    –German advertisement in the New York Herald, May 1, 1915 </a:t>
            </a:r>
            <a:endParaRPr lang="en-US" dirty="0"/>
          </a:p>
        </p:txBody>
      </p:sp>
      <p:sp>
        <p:nvSpPr>
          <p:cNvPr id="8" name="Rectangle 7"/>
          <p:cNvSpPr/>
          <p:nvPr/>
        </p:nvSpPr>
        <p:spPr>
          <a:xfrm>
            <a:off x="755374" y="5093661"/>
            <a:ext cx="6096000" cy="830997"/>
          </a:xfrm>
          <a:prstGeom prst="rect">
            <a:avLst/>
          </a:prstGeom>
        </p:spPr>
        <p:txBody>
          <a:bodyPr>
            <a:spAutoFit/>
          </a:bodyPr>
          <a:lstStyle/>
          <a:p>
            <a:r>
              <a:rPr lang="en-US" sz="2400" dirty="0" smtClean="0">
                <a:solidFill>
                  <a:srgbClr val="FFC000"/>
                </a:solidFill>
              </a:rPr>
              <a:t>List three pieces of evidence that supports that Americans were warned.</a:t>
            </a:r>
            <a:endParaRPr lang="en-US" sz="2400" dirty="0">
              <a:solidFill>
                <a:srgbClr val="FFC000"/>
              </a:solidFill>
            </a:endParaRPr>
          </a:p>
        </p:txBody>
      </p:sp>
    </p:spTree>
    <p:extLst>
      <p:ext uri="{BB962C8B-B14F-4D97-AF65-F5344CB8AC3E}">
        <p14:creationId xmlns:p14="http://schemas.microsoft.com/office/powerpoint/2010/main" val="2117029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Lusitania </a:t>
            </a:r>
            <a:r>
              <a:rPr lang="en-US" dirty="0" smtClean="0">
                <a:hlinkClick r:id="rId3"/>
              </a:rPr>
              <a:t>Attack</a:t>
            </a:r>
            <a:endParaRPr lang="en-US" dirty="0"/>
          </a:p>
        </p:txBody>
      </p:sp>
      <p:sp>
        <p:nvSpPr>
          <p:cNvPr id="3" name="Content Placeholder 2"/>
          <p:cNvSpPr>
            <a:spLocks noGrp="1"/>
          </p:cNvSpPr>
          <p:nvPr>
            <p:ph idx="1"/>
          </p:nvPr>
        </p:nvSpPr>
        <p:spPr/>
        <p:txBody>
          <a:bodyPr/>
          <a:lstStyle/>
          <a:p>
            <a:pPr marL="0" indent="0">
              <a:buNone/>
            </a:pPr>
            <a:r>
              <a:rPr lang="en-US" dirty="0" smtClean="0"/>
              <a:t>Doc B</a:t>
            </a:r>
          </a:p>
          <a:p>
            <a:pPr marL="0" indent="0">
              <a:buNone/>
            </a:pPr>
            <a:endParaRPr lang="en-US" dirty="0" smtClean="0"/>
          </a:p>
          <a:p>
            <a:endParaRPr lang="en-US" dirty="0"/>
          </a:p>
        </p:txBody>
      </p:sp>
      <p:pic>
        <p:nvPicPr>
          <p:cNvPr id="4" name="Picture 3" descr="Screen Clippi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3350" y="1759157"/>
            <a:ext cx="6822121" cy="3845488"/>
          </a:xfrm>
          <a:prstGeom prst="rect">
            <a:avLst/>
          </a:prstGeom>
        </p:spPr>
      </p:pic>
      <p:sp>
        <p:nvSpPr>
          <p:cNvPr id="5" name="Rectangle 4"/>
          <p:cNvSpPr/>
          <p:nvPr/>
        </p:nvSpPr>
        <p:spPr>
          <a:xfrm>
            <a:off x="1431235" y="5943600"/>
            <a:ext cx="6096000" cy="830997"/>
          </a:xfrm>
          <a:prstGeom prst="rect">
            <a:avLst/>
          </a:prstGeom>
        </p:spPr>
        <p:txBody>
          <a:bodyPr>
            <a:spAutoFit/>
          </a:bodyPr>
          <a:lstStyle/>
          <a:p>
            <a:r>
              <a:rPr lang="en-US" sz="2400" dirty="0" smtClean="0">
                <a:solidFill>
                  <a:srgbClr val="FFC000"/>
                </a:solidFill>
              </a:rPr>
              <a:t>List three pieces of evidence that supports that Americans were attacked.</a:t>
            </a:r>
            <a:endParaRPr lang="en-US" sz="2400" dirty="0">
              <a:solidFill>
                <a:srgbClr val="FFC000"/>
              </a:solidFill>
            </a:endParaRPr>
          </a:p>
        </p:txBody>
      </p:sp>
    </p:spTree>
    <p:extLst>
      <p:ext uri="{BB962C8B-B14F-4D97-AF65-F5344CB8AC3E}">
        <p14:creationId xmlns:p14="http://schemas.microsoft.com/office/powerpoint/2010/main" val="4213216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Zimmerman Note</a:t>
            </a:r>
            <a:endParaRPr lang="en-US" dirty="0"/>
          </a:p>
        </p:txBody>
      </p:sp>
      <p:sp>
        <p:nvSpPr>
          <p:cNvPr id="3" name="Content Placeholder 2"/>
          <p:cNvSpPr>
            <a:spLocks noGrp="1"/>
          </p:cNvSpPr>
          <p:nvPr>
            <p:ph idx="1"/>
          </p:nvPr>
        </p:nvSpPr>
        <p:spPr/>
        <p:txBody>
          <a:bodyPr/>
          <a:lstStyle/>
          <a:p>
            <a:pPr marL="0" indent="0">
              <a:buNone/>
            </a:pPr>
            <a:r>
              <a:rPr lang="en-US" dirty="0" smtClean="0"/>
              <a:t>Doc. C</a:t>
            </a:r>
          </a:p>
          <a:p>
            <a:pPr lvl="1"/>
            <a:endParaRPr lang="en-US" dirty="0" smtClean="0"/>
          </a:p>
          <a:p>
            <a:pPr marL="457200" lvl="1" indent="0">
              <a:buNone/>
            </a:pPr>
            <a:endParaRPr lang="en-US" dirty="0" smtClean="0"/>
          </a:p>
          <a:p>
            <a:pPr lvl="1"/>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300" y="1797457"/>
            <a:ext cx="4074517" cy="4946429"/>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411" y="194447"/>
            <a:ext cx="4348302" cy="4933991"/>
          </a:xfrm>
          <a:prstGeom prst="rect">
            <a:avLst/>
          </a:prstGeom>
        </p:spPr>
      </p:pic>
    </p:spTree>
    <p:extLst>
      <p:ext uri="{BB962C8B-B14F-4D97-AF65-F5344CB8AC3E}">
        <p14:creationId xmlns:p14="http://schemas.microsoft.com/office/powerpoint/2010/main" val="1197032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2040834" y="198005"/>
            <a:ext cx="8403717" cy="6401577"/>
          </a:xfrm>
          <a:prstGeom prst="rect">
            <a:avLst/>
          </a:prstGeom>
        </p:spPr>
      </p:pic>
      <p:sp>
        <p:nvSpPr>
          <p:cNvPr id="5" name="TextBox 4"/>
          <p:cNvSpPr txBox="1"/>
          <p:nvPr/>
        </p:nvSpPr>
        <p:spPr>
          <a:xfrm>
            <a:off x="596348" y="874643"/>
            <a:ext cx="981359" cy="461665"/>
          </a:xfrm>
          <a:prstGeom prst="rect">
            <a:avLst/>
          </a:prstGeom>
          <a:noFill/>
        </p:spPr>
        <p:txBody>
          <a:bodyPr wrap="none" rtlCol="0">
            <a:spAutoFit/>
          </a:bodyPr>
          <a:lstStyle/>
          <a:p>
            <a:r>
              <a:rPr lang="en-US" sz="2400" dirty="0" smtClean="0"/>
              <a:t>Doc. D</a:t>
            </a:r>
            <a:endParaRPr lang="en-US" sz="2400" dirty="0"/>
          </a:p>
        </p:txBody>
      </p:sp>
    </p:spTree>
    <p:extLst>
      <p:ext uri="{BB962C8B-B14F-4D97-AF65-F5344CB8AC3E}">
        <p14:creationId xmlns:p14="http://schemas.microsoft.com/office/powerpoint/2010/main" val="2911866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723" y="225943"/>
            <a:ext cx="4470717" cy="1478570"/>
          </a:xfrm>
        </p:spPr>
        <p:txBody>
          <a:bodyPr>
            <a:noAutofit/>
          </a:bodyPr>
          <a:lstStyle/>
          <a:p>
            <a:r>
              <a:rPr lang="en-US" sz="3200" dirty="0" smtClean="0"/>
              <a:t>Document E</a:t>
            </a:r>
            <a:br>
              <a:rPr lang="en-US" sz="3200" dirty="0" smtClean="0"/>
            </a:br>
            <a:r>
              <a:rPr lang="en-US" sz="3200" dirty="0" smtClean="0"/>
              <a:t>Congressional Hearing</a:t>
            </a:r>
            <a:endParaRPr lang="en-US" sz="3200" dirty="0"/>
          </a:p>
        </p:txBody>
      </p:sp>
      <p:sp>
        <p:nvSpPr>
          <p:cNvPr id="4" name="TextBox 3"/>
          <p:cNvSpPr txBox="1"/>
          <p:nvPr/>
        </p:nvSpPr>
        <p:spPr>
          <a:xfrm>
            <a:off x="192724" y="2397512"/>
            <a:ext cx="4339520" cy="2954655"/>
          </a:xfrm>
          <a:prstGeom prst="rect">
            <a:avLst/>
          </a:prstGeom>
          <a:noFill/>
        </p:spPr>
        <p:txBody>
          <a:bodyPr wrap="square" rtlCol="0">
            <a:spAutoFit/>
          </a:bodyPr>
          <a:lstStyle/>
          <a:p>
            <a:r>
              <a:rPr lang="en-US" sz="2400" dirty="0" smtClean="0"/>
              <a:t>You are President Wilson testifying before Congress.  You are asking Congress to declare</a:t>
            </a:r>
          </a:p>
          <a:p>
            <a:r>
              <a:rPr lang="en-US" sz="2400" dirty="0" smtClean="0"/>
              <a:t>War on Germany.</a:t>
            </a:r>
          </a:p>
          <a:p>
            <a:r>
              <a:rPr lang="en-US" sz="2400" dirty="0" smtClean="0"/>
              <a:t>Choose the strongest 2 pieces of evidence to </a:t>
            </a:r>
            <a:r>
              <a:rPr lang="en-US" sz="2400" dirty="0"/>
              <a:t>p</a:t>
            </a:r>
            <a:r>
              <a:rPr lang="en-US" sz="2400" dirty="0" smtClean="0"/>
              <a:t>ersuade Congress to declare war.</a:t>
            </a:r>
          </a:p>
          <a:p>
            <a:pPr marL="342900" indent="-342900">
              <a:buAutoNum type="arabicPeriod" startAt="2"/>
            </a:pPr>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3440" y="604262"/>
            <a:ext cx="7136940" cy="5491737"/>
          </a:xfrm>
          <a:prstGeom prst="rect">
            <a:avLst/>
          </a:prstGeom>
        </p:spPr>
      </p:pic>
    </p:spTree>
    <p:extLst>
      <p:ext uri="{BB962C8B-B14F-4D97-AF65-F5344CB8AC3E}">
        <p14:creationId xmlns:p14="http://schemas.microsoft.com/office/powerpoint/2010/main" val="3759501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723" y="225943"/>
            <a:ext cx="4470717" cy="1478570"/>
          </a:xfrm>
        </p:spPr>
        <p:txBody>
          <a:bodyPr>
            <a:noAutofit/>
          </a:bodyPr>
          <a:lstStyle/>
          <a:p>
            <a:r>
              <a:rPr lang="en-US" sz="3200" dirty="0" smtClean="0"/>
              <a:t>Document E</a:t>
            </a:r>
            <a:br>
              <a:rPr lang="en-US" sz="3200" dirty="0" smtClean="0"/>
            </a:br>
            <a:r>
              <a:rPr lang="en-US" sz="3200" dirty="0" smtClean="0"/>
              <a:t>Congressional Hearing</a:t>
            </a:r>
            <a:endParaRPr lang="en-US" sz="3200" dirty="0"/>
          </a:p>
        </p:txBody>
      </p:sp>
      <p:sp>
        <p:nvSpPr>
          <p:cNvPr id="4" name="TextBox 3"/>
          <p:cNvSpPr txBox="1"/>
          <p:nvPr/>
        </p:nvSpPr>
        <p:spPr>
          <a:xfrm>
            <a:off x="192724" y="2397512"/>
            <a:ext cx="4339520" cy="3323987"/>
          </a:xfrm>
          <a:prstGeom prst="rect">
            <a:avLst/>
          </a:prstGeom>
          <a:noFill/>
        </p:spPr>
        <p:txBody>
          <a:bodyPr wrap="square" rtlCol="0">
            <a:spAutoFit/>
          </a:bodyPr>
          <a:lstStyle/>
          <a:p>
            <a:r>
              <a:rPr lang="en-US" sz="2400" dirty="0" smtClean="0"/>
              <a:t>You are Senator Norris testifying before Congress.  You are asking Congress for the United States to stay neutral.  </a:t>
            </a:r>
          </a:p>
          <a:p>
            <a:r>
              <a:rPr lang="en-US" sz="2400" dirty="0" smtClean="0"/>
              <a:t>Choose the strongest 2 pieces of evidence to </a:t>
            </a:r>
            <a:r>
              <a:rPr lang="en-US" sz="2400" dirty="0"/>
              <a:t>p</a:t>
            </a:r>
            <a:r>
              <a:rPr lang="en-US" sz="2400" dirty="0" smtClean="0"/>
              <a:t>ersuade Congress to vote not to declare war on Germany.</a:t>
            </a:r>
          </a:p>
          <a:p>
            <a:pPr marL="342900" indent="-342900">
              <a:buAutoNum type="arabicPeriod" startAt="2"/>
            </a:pPr>
            <a:endParaRPr lang="en-US"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2287" y="1033671"/>
            <a:ext cx="7070076" cy="5496338"/>
          </a:xfrm>
          <a:prstGeom prst="rect">
            <a:avLst/>
          </a:prstGeom>
        </p:spPr>
      </p:pic>
    </p:spTree>
    <p:extLst>
      <p:ext uri="{BB962C8B-B14F-4D97-AF65-F5344CB8AC3E}">
        <p14:creationId xmlns:p14="http://schemas.microsoft.com/office/powerpoint/2010/main" val="38003124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1249</TotalTime>
  <Words>910</Words>
  <Application>Microsoft Office PowerPoint</Application>
  <PresentationFormat>Widescreen</PresentationFormat>
  <Paragraphs>67</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Times New Roman</vt:lpstr>
      <vt:lpstr>Trebuchet MS</vt:lpstr>
      <vt:lpstr>Tw Cen MT</vt:lpstr>
      <vt:lpstr>Circuit</vt:lpstr>
      <vt:lpstr>World War I:  War or Not?</vt:lpstr>
      <vt:lpstr>World War I:  Domino Effect</vt:lpstr>
      <vt:lpstr>World War I:  Domino Effect</vt:lpstr>
      <vt:lpstr>Lusitania Warning</vt:lpstr>
      <vt:lpstr>Lusitania Attack</vt:lpstr>
      <vt:lpstr>Zimmerman Note</vt:lpstr>
      <vt:lpstr>PowerPoint Presentation</vt:lpstr>
      <vt:lpstr>Document E Congressional Hearing</vt:lpstr>
      <vt:lpstr>Document E Congressional Hearing</vt:lpstr>
      <vt:lpstr>Evidence Ranking: 1-6</vt:lpstr>
      <vt:lpstr>“They Say, I Say” Argument—Should the United States Enter World War I?</vt:lpstr>
    </vt:vector>
  </TitlesOfParts>
  <Company>Washoe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 Andrew Canegie A Hero?</dc:title>
  <dc:creator>Paxton, Denise</dc:creator>
  <cp:lastModifiedBy>Paxton, Denise</cp:lastModifiedBy>
  <cp:revision>38</cp:revision>
  <dcterms:created xsi:type="dcterms:W3CDTF">2016-11-14T23:18:44Z</dcterms:created>
  <dcterms:modified xsi:type="dcterms:W3CDTF">2018-02-03T04:17:28Z</dcterms:modified>
</cp:coreProperties>
</file>